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60" r:id="rId4"/>
    <p:sldId id="259" r:id="rId5"/>
    <p:sldId id="261" r:id="rId6"/>
    <p:sldId id="263" r:id="rId7"/>
    <p:sldId id="296" r:id="rId8"/>
    <p:sldId id="262" r:id="rId9"/>
    <p:sldId id="264" r:id="rId10"/>
    <p:sldId id="265" r:id="rId11"/>
    <p:sldId id="267" r:id="rId12"/>
    <p:sldId id="268" r:id="rId13"/>
    <p:sldId id="269" r:id="rId14"/>
    <p:sldId id="283" r:id="rId15"/>
    <p:sldId id="271" r:id="rId16"/>
    <p:sldId id="272" r:id="rId17"/>
    <p:sldId id="273" r:id="rId18"/>
    <p:sldId id="284" r:id="rId19"/>
    <p:sldId id="286" r:id="rId20"/>
    <p:sldId id="287" r:id="rId21"/>
    <p:sldId id="288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90" r:id="rId30"/>
    <p:sldId id="289" r:id="rId31"/>
    <p:sldId id="291" r:id="rId3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AEB0"/>
    <a:srgbClr val="5B8F95"/>
    <a:srgbClr val="14B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8"/>
    <p:restoredTop sz="64598" autoAdjust="0"/>
  </p:normalViewPr>
  <p:slideViewPr>
    <p:cSldViewPr snapToGrid="0">
      <p:cViewPr varScale="1">
        <p:scale>
          <a:sx n="96" d="100"/>
          <a:sy n="96" d="100"/>
        </p:scale>
        <p:origin x="2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5D644-9581-48B3-BC37-4E2B764B7745}" type="datetimeFigureOut">
              <a:rPr lang="en-US" smtClean="0"/>
              <a:t>11/30/18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B7E71-DECB-4882-9309-D15E38F4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26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F4FA98-9752-47BF-9437-086009F2CF66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6987E6C-F473-4A7E-98B8-01315F2FA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69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buFont typeface="Arial" pitchFamily="34" charset="0"/>
              <a:buNone/>
              <a:defRPr/>
            </a:pP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buFont typeface="Arial" pitchFamily="34" charset="0"/>
              <a:buNone/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buFont typeface="Arial" pitchFamily="34" charset="0"/>
              <a:buNone/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left to right: WL / MCHP / AP</a:t>
            </a:r>
          </a:p>
          <a:p>
            <a:pPr lvl="1" eaLnBrk="1" hangingPunct="1">
              <a:buFont typeface="Arial" pitchFamily="34" charset="0"/>
              <a:buNone/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Middle: BHH / ARMC / WH</a:t>
            </a:r>
          </a:p>
          <a:p>
            <a:pPr lvl="1" eaLnBrk="1" hangingPunct="1">
              <a:buFont typeface="Arial" pitchFamily="34" charset="0"/>
              <a:buNone/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Bottom: MC</a:t>
            </a:r>
          </a:p>
          <a:p>
            <a:pPr lvl="1" eaLnBrk="1" hangingPunct="1">
              <a:buFont typeface="Arial" pitchFamily="34" charset="0"/>
              <a:buNone/>
              <a:defRPr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15302" lvl="1" indent="-349415">
              <a:buFont typeface="Arial" pitchFamily="34" charset="0"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10,000+ employees</a:t>
            </a:r>
          </a:p>
          <a:p>
            <a:pPr marL="815302" lvl="1" indent="-349415">
              <a:buFont typeface="Arial" pitchFamily="34" charset="0"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Largest private employer in Guilford County</a:t>
            </a:r>
          </a:p>
          <a:p>
            <a:pPr lvl="1" eaLnBrk="1" hangingPunct="1">
              <a:buFontTx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hospitals (1200+ beds)</a:t>
            </a:r>
          </a:p>
          <a:p>
            <a:pPr lvl="1" eaLnBrk="1" hangingPunct="1">
              <a:buFontTx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100+ Physician Practices</a:t>
            </a:r>
          </a:p>
          <a:p>
            <a:pPr lvl="1" eaLnBrk="1" hangingPunct="1">
              <a:buFontTx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Urgent Care Centers</a:t>
            </a:r>
          </a:p>
          <a:p>
            <a:pPr lvl="1" eaLnBrk="1" hangingPunct="1"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buFontTx/>
              <a:buNone/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7066" indent="-291179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64717" indent="-232943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30604" indent="-232943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96491" indent="-232943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5A40FA-1BA4-47A8-8D24-82780F8BA03B}" type="slidenum">
              <a:rPr lang="en-US" altLang="en-US" smtClean="0"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dirty="0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06125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Now you are a part of the Exceptional people who make up the Cone Family. Eve</a:t>
            </a:r>
            <a:r>
              <a:rPr lang="en-US" b="0" dirty="0"/>
              <a:t>ryone</a:t>
            </a:r>
            <a:r>
              <a:rPr lang="en-US" b="1" dirty="0"/>
              <a:t> </a:t>
            </a:r>
            <a:r>
              <a:rPr lang="en-US" dirty="0"/>
              <a:t>must</a:t>
            </a:r>
            <a:r>
              <a:rPr lang="en-US" i="1" dirty="0"/>
              <a:t> </a:t>
            </a:r>
            <a:r>
              <a:rPr lang="en-US" dirty="0"/>
              <a:t>be committed to the Cone Health </a:t>
            </a:r>
            <a:r>
              <a:rPr lang="en-US" b="1" dirty="0"/>
              <a:t>Values</a:t>
            </a:r>
            <a:r>
              <a:rPr lang="en-US" dirty="0"/>
              <a:t> and our </a:t>
            </a:r>
            <a:r>
              <a:rPr lang="en-US" b="1" dirty="0"/>
              <a:t>Operating Principles and Practices</a:t>
            </a:r>
            <a:r>
              <a:rPr lang="en-US" dirty="0"/>
              <a:t>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4 Principles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2060"/>
                </a:solidFill>
                <a:ea typeface="ＭＳ Ｐゴシック" pitchFamily="34" charset="-128"/>
              </a:rPr>
              <a:t>I use evidence based practices to provide safe and exceptional patient care.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2060"/>
                </a:solidFill>
                <a:ea typeface="ＭＳ Ｐゴシック" pitchFamily="34" charset="-128"/>
              </a:rPr>
              <a:t>I communicate honestly and directly with care and respect.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2060"/>
                </a:solidFill>
                <a:ea typeface="ＭＳ Ｐゴシック" pitchFamily="34" charset="-128"/>
              </a:rPr>
              <a:t>I include people with diverse backgrounds, experiences, and points of view.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2060"/>
                </a:solidFill>
                <a:ea typeface="ＭＳ Ｐゴシック" pitchFamily="34" charset="-128"/>
              </a:rPr>
              <a:t>I see it, own it, solve it, do it, and celebrate it!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r>
              <a:rPr lang="en-US" b="1" dirty="0"/>
              <a:t>6 Practices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I keep patients safe by practicing the 4 R’s (right patient, right place, right time, right service).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I practice AIDET (acknowledge, introduce, duration, explain, thank you) for every patient interaction. 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I assume the best intention and seek to understand. 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I do not gossip; I take issues to the person who can do something about it.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I do what I say, when I say, and communicate.  If I can’t I clean it up. 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I thank someone every day.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6080B4B-F5F0-47D1-BCF1-E09E17852440}" type="slidenum">
              <a:rPr lang="en-US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27245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iCare</a:t>
            </a:r>
            <a:r>
              <a:rPr lang="en-US" baseline="0" dirty="0"/>
              <a:t> is the way we show our value of caring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D9B56-E0C8-491E-AD25-7AC5791A46C3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9578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of the decisions that are made within an organization are governed by the philosophy. Cone uses several models to define our philosophy.</a:t>
            </a:r>
          </a:p>
          <a:p>
            <a:pPr marL="228600" indent="-228600">
              <a:buAutoNum type="arabicPeriod"/>
            </a:pPr>
            <a:r>
              <a:rPr lang="en-US" b="1" dirty="0"/>
              <a:t>3 C’s of our Professional Practice Model – Caring,</a:t>
            </a:r>
            <a:r>
              <a:rPr lang="en-US" b="1" baseline="0" dirty="0"/>
              <a:t> Competence, Celebration</a:t>
            </a:r>
            <a:endParaRPr lang="en-US" b="1" dirty="0"/>
          </a:p>
          <a:p>
            <a:r>
              <a:rPr lang="en-US" b="1" dirty="0"/>
              <a:t>2. Magnet Model</a:t>
            </a:r>
            <a:r>
              <a:rPr lang="en-US" dirty="0"/>
              <a:t> - We practice relationship-based care with our patients and families</a:t>
            </a:r>
            <a:r>
              <a:rPr lang="en-US" baseline="0" dirty="0"/>
              <a:t> at the center of everything we do, every decision we make.</a:t>
            </a:r>
          </a:p>
          <a:p>
            <a:r>
              <a:rPr lang="en-US" dirty="0"/>
              <a:t>We incorporate the 5 components of Magnet in our delivery</a:t>
            </a:r>
            <a:r>
              <a:rPr lang="en-US" baseline="0" dirty="0"/>
              <a:t> of patient care:</a:t>
            </a:r>
          </a:p>
          <a:p>
            <a:pPr marL="232943" indent="-232943">
              <a:buFont typeface="+mj-lt"/>
              <a:buAutoNum type="arabicPeriod"/>
            </a:pPr>
            <a:r>
              <a:rPr lang="en-US" baseline="0" dirty="0"/>
              <a:t>Structural empowerment – facilities / equipment / supplies and people needed</a:t>
            </a:r>
          </a:p>
          <a:p>
            <a:pPr marL="232943" indent="-232943">
              <a:buFont typeface="+mj-lt"/>
              <a:buAutoNum type="arabicPeriod"/>
            </a:pPr>
            <a:r>
              <a:rPr lang="en-US" baseline="0" dirty="0"/>
              <a:t>Exemplary Professional practice – support continuing education – certification / RN - BSN</a:t>
            </a:r>
          </a:p>
          <a:p>
            <a:pPr marL="232943" indent="-232943">
              <a:buFont typeface="+mj-lt"/>
              <a:buAutoNum type="arabicPeriod"/>
            </a:pPr>
            <a:r>
              <a:rPr lang="en-US" baseline="0" dirty="0"/>
              <a:t>New Knowledge Innovations and Improvements – new practices to decrease falls, decrease infections</a:t>
            </a:r>
          </a:p>
          <a:p>
            <a:pPr marL="232943" indent="-232943">
              <a:buFont typeface="+mj-lt"/>
              <a:buAutoNum type="arabicPeriod"/>
            </a:pPr>
            <a:r>
              <a:rPr lang="en-US" baseline="0" dirty="0"/>
              <a:t>Transformational Leadership – looking into the healthcare needs of the future and aligning us to get ready for it</a:t>
            </a:r>
          </a:p>
          <a:p>
            <a:pPr marL="232943" marR="0" indent="-23294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aseline="0" dirty="0"/>
              <a:t>Empirical Outcomes – research supported practices lead to our Patient care outcomes – measure everything – patient satisfaction, nosocomial infections are now called HAIs- Hospital Acquired Infections -  , CAUTIs, CLABSIs, Falls, pneumonia, Post Surgical Infections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baseline="0" dirty="0"/>
              <a:t>3. </a:t>
            </a:r>
            <a:r>
              <a:rPr lang="en-US" b="1" baseline="0" dirty="0"/>
              <a:t>Relationship –Based Care (RBC)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b="1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b="1" baseline="0" dirty="0"/>
              <a:t>We didn’t just make this stuff up. You can google all of these models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D9B56-E0C8-491E-AD25-7AC5791A46C3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2909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447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5449" indent="-289562" defTabSz="9447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3100" indent="-231326" defTabSz="9447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28987" indent="-231326" defTabSz="9447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4873" indent="-231326" defTabSz="9447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0760" indent="-231326" defTabSz="9447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6647" indent="-231326" defTabSz="9447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2534" indent="-231326" defTabSz="9447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58421" indent="-231326" defTabSz="9447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B459F0-01C3-4D6E-AA51-AC3B04C4E00C}" type="slidenum">
              <a:rPr lang="en-US" altLang="en-US">
                <a:latin typeface="Arial Narrow" panose="020B0606020202030204" pitchFamily="34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3132" tIns="46564" rIns="93132" bIns="46564"/>
          <a:lstStyle/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Gill Sans MT"/>
                <a:cs typeface="Gill Sans MT"/>
              </a:rPr>
              <a:t>Acknowledge</a:t>
            </a:r>
            <a:r>
              <a:rPr lang="en-US" sz="1400" dirty="0">
                <a:solidFill>
                  <a:srgbClr val="FFC000"/>
                </a:solidFill>
                <a:latin typeface="Gill Sans MT"/>
                <a:cs typeface="Gill Sans MT"/>
              </a:rPr>
              <a:t> </a:t>
            </a:r>
            <a:r>
              <a:rPr lang="en-US" dirty="0">
                <a:solidFill>
                  <a:schemeClr val="bg1"/>
                </a:solidFill>
                <a:latin typeface="Gill Sans MT"/>
                <a:cs typeface="Gill Sans MT"/>
              </a:rPr>
              <a:t>the patient and visitors.   Say “hello.”</a:t>
            </a:r>
          </a:p>
          <a:p>
            <a:pPr>
              <a:defRPr/>
            </a:pPr>
            <a:endParaRPr lang="en-US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r>
              <a:rPr lang="en-US" sz="2000" b="1" dirty="0">
                <a:solidFill>
                  <a:srgbClr val="FFC000"/>
                </a:solidFill>
                <a:latin typeface="Gill Sans MT"/>
                <a:cs typeface="Gill Sans MT"/>
              </a:rPr>
              <a:t>Introduce</a:t>
            </a:r>
            <a:r>
              <a:rPr lang="en-US" sz="2000" dirty="0">
                <a:solidFill>
                  <a:srgbClr val="FFC000"/>
                </a:solidFill>
                <a:latin typeface="Gill Sans MT"/>
                <a:cs typeface="Gill Sans MT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Gill Sans MT"/>
                <a:cs typeface="Gill Sans MT"/>
              </a:rPr>
              <a:t>yourself and state your business</a:t>
            </a:r>
            <a:r>
              <a:rPr lang="en-US" sz="2000" dirty="0">
                <a:solidFill>
                  <a:schemeClr val="bg1"/>
                </a:solidFill>
                <a:latin typeface="Gill Sans MT"/>
                <a:cs typeface="Gill Sans MT"/>
              </a:rPr>
              <a:t>. </a:t>
            </a:r>
            <a:r>
              <a:rPr lang="en-US" sz="1400" dirty="0">
                <a:solidFill>
                  <a:schemeClr val="bg1"/>
                </a:solidFill>
                <a:latin typeface="Gill Sans MT"/>
                <a:cs typeface="Gill Sans MT"/>
              </a:rPr>
              <a:t>Why you are there and what you hope to accomplish.</a:t>
            </a:r>
            <a:endParaRPr lang="en-US" sz="33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endParaRPr lang="en-US" sz="1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r>
              <a:rPr lang="en-US" sz="1600" b="1" dirty="0">
                <a:solidFill>
                  <a:srgbClr val="FFC000"/>
                </a:solidFill>
                <a:latin typeface="Gill Sans MT"/>
                <a:cs typeface="Gill Sans MT"/>
              </a:rPr>
              <a:t>Duration</a:t>
            </a:r>
            <a:r>
              <a:rPr lang="en-US" sz="1600" dirty="0">
                <a:solidFill>
                  <a:srgbClr val="FFC000"/>
                </a:solidFill>
                <a:latin typeface="Gill Sans MT"/>
                <a:cs typeface="Gill Sans MT"/>
              </a:rPr>
              <a:t>- </a:t>
            </a:r>
            <a:r>
              <a:rPr lang="en-US" sz="1400" dirty="0">
                <a:solidFill>
                  <a:schemeClr val="bg1"/>
                </a:solidFill>
                <a:latin typeface="Gill Sans MT"/>
                <a:cs typeface="Gill Sans MT"/>
              </a:rPr>
              <a:t>If there is a delay in treatment tell the pt. how long the wait will be.</a:t>
            </a:r>
          </a:p>
          <a:p>
            <a:pPr>
              <a:defRPr/>
            </a:pPr>
            <a:endParaRPr lang="en-US" sz="14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r>
              <a:rPr lang="en-US" sz="3300" b="1" dirty="0">
                <a:solidFill>
                  <a:srgbClr val="FFC000"/>
                </a:solidFill>
                <a:latin typeface="Gill Sans MT"/>
                <a:cs typeface="Gill Sans MT"/>
              </a:rPr>
              <a:t>Explanation</a:t>
            </a:r>
            <a:r>
              <a:rPr lang="en-US" sz="3700" dirty="0">
                <a:solidFill>
                  <a:srgbClr val="FFC000"/>
                </a:solidFill>
                <a:latin typeface="Gill Sans MT"/>
                <a:cs typeface="Gill Sans MT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Gill Sans MT"/>
                <a:cs typeface="Gill Sans MT"/>
              </a:rPr>
              <a:t>Tell the pt. why you are doing the treatment and/or giving the medication etc.</a:t>
            </a:r>
            <a:endParaRPr lang="en-US" sz="37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endParaRPr lang="en-US" sz="2000" dirty="0">
              <a:solidFill>
                <a:schemeClr val="bg1"/>
              </a:solidFill>
              <a:latin typeface="Gill Sans MT"/>
              <a:cs typeface="Gill Sans MT"/>
            </a:endParaRPr>
          </a:p>
          <a:p>
            <a:pPr>
              <a:defRPr/>
            </a:pPr>
            <a:r>
              <a:rPr lang="en-US" sz="3300" b="1" dirty="0">
                <a:solidFill>
                  <a:srgbClr val="FFC000"/>
                </a:solidFill>
                <a:latin typeface="Gill Sans MT"/>
                <a:cs typeface="Gill Sans MT"/>
              </a:rPr>
              <a:t>Thank</a:t>
            </a:r>
            <a:r>
              <a:rPr lang="en-US" sz="4100" b="1" dirty="0">
                <a:solidFill>
                  <a:srgbClr val="FFC000"/>
                </a:solidFill>
                <a:latin typeface="Gill Sans MT"/>
                <a:cs typeface="Gill Sans MT"/>
              </a:rPr>
              <a:t> </a:t>
            </a:r>
            <a:r>
              <a:rPr lang="en-US" sz="3300" b="1" dirty="0">
                <a:solidFill>
                  <a:srgbClr val="FFC000"/>
                </a:solidFill>
                <a:latin typeface="Gill Sans MT"/>
                <a:cs typeface="Gill Sans MT"/>
              </a:rPr>
              <a:t>You- 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Gill Sans MT"/>
                <a:cs typeface="Gill Sans MT"/>
              </a:rPr>
              <a:t>Thank the pt. for allowing you to care for him/her</a:t>
            </a:r>
          </a:p>
          <a:p>
            <a:pPr>
              <a:defRPr/>
            </a:pPr>
            <a:endParaRPr lang="en-US" sz="1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190332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In addition to our internal</a:t>
            </a:r>
            <a:r>
              <a:rPr lang="en-US" altLang="en-US" b="1" baseline="0" dirty="0">
                <a:latin typeface="Arial" panose="020B0604020202020204" pitchFamily="34" charset="0"/>
                <a:cs typeface="Arial" panose="020B0604020202020204" pitchFamily="34" charset="0"/>
              </a:rPr>
              <a:t> models of patient care to guide our practice, we have several accrediting bodies we are accountable to – TJC (The Joint Commission), CMS (Centers for Medicare and Medicaid) American Hospital Association …</a:t>
            </a:r>
          </a:p>
          <a:p>
            <a:pPr eaLnBrk="1" hangingPunct="1"/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TJC gives is 2015 NPSGs: 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1.ID patients correctly – Red Rule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2. Improve Staff Communication – Hand-off/ Hall pass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3. Use medicines safely – 5 rights / pharmacy unit-dose dispensing / medication bar-code scanner 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4. Prevent Infection – Admission screening / isolation / post-op measures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5. ID patient safety risks – yellow arm band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r>
              <a:rPr lang="en-US" altLang="en-US" b="1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Prevent mistakes in surgery – Red Rules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7. Use alarms safely</a:t>
            </a:r>
          </a:p>
          <a:p>
            <a:pPr eaLnBrk="1" hangingPunct="1"/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AHA Patient Care Partnership replaced Patient’s Bill of Rights  - 2001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At Cone </a:t>
            </a:r>
            <a:r>
              <a:rPr lang="en-US" alt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Hourly Rounding with a Purpose 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addresses these components</a:t>
            </a:r>
          </a:p>
          <a:p>
            <a:pPr lvl="1"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Informed</a:t>
            </a:r>
          </a:p>
          <a:p>
            <a:pPr lvl="1"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Choice</a:t>
            </a:r>
          </a:p>
          <a:p>
            <a:pPr lvl="1"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</a:p>
          <a:p>
            <a:pPr lvl="1"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Decisions</a:t>
            </a:r>
          </a:p>
          <a:p>
            <a:pPr lvl="1"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Respect</a:t>
            </a:r>
          </a:p>
          <a:p>
            <a:pPr lvl="1"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Confidentiality</a:t>
            </a:r>
          </a:p>
          <a:p>
            <a:pPr lvl="1"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Complaint Appeal</a:t>
            </a:r>
          </a:p>
          <a:p>
            <a:pPr lvl="1"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Responsibilities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Posted at admission desks and in patient admission folder provided to each patient on admission.</a:t>
            </a:r>
          </a:p>
          <a:p>
            <a:pPr eaLnBrk="1" hangingPunct="1"/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D831408-B675-4F3A-9FFA-085235AFF76E}" type="slidenum">
              <a:rPr lang="en-US" altLang="en-US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052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HIAs – Hospital Acquired Infections – CAUTIs / CLABSIs / Post Op / VAP – Ventilator Assisted</a:t>
            </a:r>
            <a:r>
              <a:rPr lang="en-US" b="1" baseline="0" dirty="0"/>
              <a:t> Pneumonia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787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When someone asks for that person by name, state, ”There is no record of that person being in the facility.”</a:t>
            </a:r>
          </a:p>
          <a:p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If compromise, Safety Zone Portal (SZP). portal</a:t>
            </a:r>
          </a:p>
          <a:p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BHH will have special practices regarding their patients that you will be oriented to when you go there. </a:t>
            </a: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519E2B4-6DE6-42E9-A570-9808F7E95162}" type="slidenum">
              <a:rPr lang="en-US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5180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ts val="510"/>
              </a:spcBef>
              <a:spcAft>
                <a:spcPts val="510"/>
              </a:spcAft>
              <a:buFontTx/>
              <a:buChar char="•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Information about a variety of diagnoses</a:t>
            </a:r>
          </a:p>
          <a:p>
            <a:pPr>
              <a:spcBef>
                <a:spcPts val="510"/>
              </a:spcBef>
              <a:spcAft>
                <a:spcPts val="510"/>
              </a:spcAft>
              <a:buFontTx/>
              <a:buChar char="•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Nursing Journals and Books that you can actually read on line.</a:t>
            </a:r>
          </a:p>
          <a:p>
            <a:pPr>
              <a:spcBef>
                <a:spcPts val="510"/>
              </a:spcBef>
              <a:spcAft>
                <a:spcPts val="510"/>
              </a:spcAft>
              <a:buFontTx/>
              <a:buChar char="•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Patient Education Materials</a:t>
            </a:r>
          </a:p>
          <a:p>
            <a:pPr>
              <a:spcBef>
                <a:spcPts val="510"/>
              </a:spcBef>
              <a:spcAft>
                <a:spcPts val="510"/>
              </a:spcAft>
              <a:buFontTx/>
              <a:buChar char="•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Medication Resources and drug calculators</a:t>
            </a:r>
          </a:p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82818B-CA18-431A-9680-5BFFFC1C5520}" type="slidenum">
              <a:rPr lang="en-US" altLang="en-US"/>
              <a:pPr eaLnBrk="1" hangingPunct="1">
                <a:spcBef>
                  <a:spcPct val="0"/>
                </a:spcBef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1230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b="1" dirty="0">
                <a:latin typeface="Bookman Old Style" panose="02050604050505020204" pitchFamily="18" charset="0"/>
              </a:rPr>
              <a:t>Contact the Assist Desk at (2) 7242 for any trouble accessing CHL after you receive a log-in.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04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31774"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Risk Management</a:t>
            </a:r>
          </a:p>
          <a:p>
            <a:pPr eaLnBrk="1" hangingPunct="1"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eaLnBrk="1" hangingPunct="1"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eaLnBrk="1" hangingPunct="1"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Any incident, which may have adverse consequences for patients, visitors, faculty/student should be reported immediately to Leadership on the department and a safety Zone Portal entry completed.</a:t>
            </a:r>
          </a:p>
          <a:p>
            <a:pPr eaLnBrk="1" hangingPunct="1"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eaLnBrk="1" hangingPunct="1"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Report any incident immediately to your instructor / nurse</a:t>
            </a:r>
          </a:p>
          <a:p>
            <a:pPr eaLnBrk="1" hangingPunct="1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Serious &amp; Non-Serious</a:t>
            </a:r>
          </a:p>
          <a:p>
            <a:pPr eaLnBrk="1" hangingPunct="1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Sentinel Events – death or permanent loss of function - </a:t>
            </a:r>
            <a:r>
              <a:rPr lang="en-US" dirty="0">
                <a:latin typeface="Arial" pitchFamily="34" charset="0"/>
                <a:cs typeface="Arial" pitchFamily="34" charset="0"/>
              </a:rPr>
              <a:t> immediately contact DD &amp; RM. RCA – Root Cause Analysis / lit review / action plan </a:t>
            </a:r>
          </a:p>
          <a:p>
            <a:pPr eaLnBrk="1" hangingPunct="1"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Goal:</a:t>
            </a:r>
            <a:r>
              <a:rPr lang="en-US" dirty="0">
                <a:latin typeface="Arial" pitchFamily="34" charset="0"/>
                <a:cs typeface="Arial" pitchFamily="34" charset="0"/>
              </a:rPr>
              <a:t> risk identification, risk evaluation, claims management</a:t>
            </a:r>
          </a:p>
          <a:p>
            <a:pPr eaLnBrk="1" hangingPunct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Minimize loss &amp; improve quality of medical services and safety.</a:t>
            </a:r>
          </a:p>
          <a:p>
            <a:pPr eaLnBrk="1" hangingPunct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Appropriate Follow up by Department Director and Risk Management Department</a:t>
            </a:r>
          </a:p>
          <a:p>
            <a:pPr eaLnBrk="1" hangingPunct="1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Event to be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factually</a:t>
            </a:r>
            <a:r>
              <a:rPr lang="en-US" dirty="0">
                <a:latin typeface="Arial" pitchFamily="34" charset="0"/>
                <a:cs typeface="Arial" pitchFamily="34" charset="0"/>
              </a:rPr>
              <a:t> documented in patient chart</a:t>
            </a:r>
          </a:p>
          <a:p>
            <a:pPr eaLnBrk="1" hangingPunct="1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9CF1A41-E9AB-4517-A760-13A6DD4605AF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072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558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 Rules </a:t>
            </a:r>
            <a:r>
              <a:rPr lang="en-US" dirty="0"/>
              <a:t>are requirements that must be followed each and every time the occasion or situation arises</a:t>
            </a:r>
          </a:p>
          <a:p>
            <a:pPr eaLnBrk="1" hangingPunct="1">
              <a:defRPr/>
            </a:pPr>
            <a:r>
              <a:rPr lang="en-US" dirty="0"/>
              <a:t>Because they are such a priority, they are considered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to signify their importance.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 Rules </a:t>
            </a:r>
            <a:r>
              <a:rPr lang="en-US" dirty="0"/>
              <a:t>are rules that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CANNOT</a:t>
            </a:r>
            <a:r>
              <a:rPr lang="en-US" dirty="0"/>
              <a:t> be broken.</a:t>
            </a:r>
          </a:p>
          <a:p>
            <a:pPr eaLnBrk="1" hangingPunct="1">
              <a:defRPr/>
            </a:pPr>
            <a:r>
              <a:rPr lang="en-US" dirty="0"/>
              <a:t>They are few in number and easy to remember.</a:t>
            </a:r>
          </a:p>
          <a:p>
            <a:pPr eaLnBrk="1" hangingPunct="1">
              <a:defRPr/>
            </a:pPr>
            <a:r>
              <a:rPr lang="en-US" dirty="0"/>
              <a:t>They are associated with processes that can cause serious harm to patients.</a:t>
            </a:r>
          </a:p>
          <a:p>
            <a:pPr>
              <a:defRPr/>
            </a:pPr>
            <a:endParaRPr lang="en-US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# 3</a:t>
            </a:r>
            <a:r>
              <a:rPr lang="en-US" b="1" baseline="0" dirty="0">
                <a:solidFill>
                  <a:srgbClr val="FF0000"/>
                </a:solidFill>
              </a:rPr>
              <a:t> - STUDENTS – No meds without instructor or RN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547C61A-5625-49FD-AC63-0F83982FF397}" type="slidenum">
              <a:rPr lang="en-US" altLang="en-US"/>
              <a:pPr eaLnBrk="1" hangingPunct="1">
                <a:spcBef>
                  <a:spcPct val="0"/>
                </a:spcBef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5992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Latex allergy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76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Calibri" panose="020F0502020204030204" pitchFamily="34" charset="0"/>
                <a:cs typeface="Arial" panose="020B0604020202020204" pitchFamily="34" charset="0"/>
              </a:rPr>
              <a:t>Cone Health offers Ethics Consultation for patients, families, medical staff and ancillary staff involved in patient care.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B770C8D-1D22-4931-92F3-F07B11697F32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194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1027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520"/>
              </a:spcBef>
              <a:spcAft>
                <a:spcPts val="520"/>
              </a:spcAft>
              <a:defRPr/>
            </a:pPr>
            <a:endParaRPr lang="en-US" b="1" dirty="0"/>
          </a:p>
          <a:p>
            <a:pPr>
              <a:spcBef>
                <a:spcPts val="520"/>
              </a:spcBef>
              <a:spcAft>
                <a:spcPts val="520"/>
              </a:spcAft>
              <a:defRPr/>
            </a:pPr>
            <a:r>
              <a:rPr lang="en-US" b="1" dirty="0">
                <a:latin typeface="Calibri" pitchFamily="34" charset="0"/>
              </a:rPr>
              <a:t>Critical Care team responds to a call for critical care expertise to the patient’s bedside to assist with stabilizing and transferring to a higher level of care as needed</a:t>
            </a:r>
          </a:p>
          <a:p>
            <a:pPr>
              <a:spcBef>
                <a:spcPts val="520"/>
              </a:spcBef>
              <a:spcAft>
                <a:spcPts val="520"/>
              </a:spcAft>
              <a:defRPr/>
            </a:pPr>
            <a:endParaRPr lang="en-US" b="1" dirty="0"/>
          </a:p>
          <a:p>
            <a:pPr>
              <a:spcBef>
                <a:spcPts val="520"/>
              </a:spcBef>
              <a:spcAft>
                <a:spcPts val="520"/>
              </a:spcAft>
              <a:defRPr/>
            </a:pPr>
            <a:r>
              <a:rPr lang="en-US" b="1" dirty="0"/>
              <a:t>Purpose is to provide early and rapid interventions for more positive outcomes</a:t>
            </a:r>
          </a:p>
          <a:p>
            <a:pPr marL="593424" indent="-593424">
              <a:spcBef>
                <a:spcPts val="520"/>
              </a:spcBef>
              <a:spcAft>
                <a:spcPts val="520"/>
              </a:spcAft>
              <a:buFont typeface="Arial" pitchFamily="34" charset="0"/>
              <a:buChar char="•"/>
              <a:defRPr/>
            </a:pPr>
            <a:r>
              <a:rPr lang="en-US" b="1" dirty="0"/>
              <a:t>Identify Early Warning Signs</a:t>
            </a:r>
          </a:p>
          <a:p>
            <a:pPr marL="593424" indent="-593424">
              <a:spcBef>
                <a:spcPts val="520"/>
              </a:spcBef>
              <a:spcAft>
                <a:spcPts val="520"/>
              </a:spcAft>
              <a:buFont typeface="Arial" pitchFamily="34" charset="0"/>
              <a:buChar char="•"/>
              <a:defRPr/>
            </a:pPr>
            <a:r>
              <a:rPr lang="en-US" b="1" dirty="0"/>
              <a:t>Refer to Facility’s process for managing unstable patient situations </a:t>
            </a:r>
          </a:p>
          <a:p>
            <a:pPr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3249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Previous emergency codes – Code</a:t>
            </a:r>
            <a:r>
              <a:rPr lang="en-US" b="1" baseline="0" dirty="0"/>
              <a:t> red for fire, green for disaster, gray for restricted, pink for abduction.  </a:t>
            </a:r>
          </a:p>
          <a:p>
            <a:r>
              <a:rPr lang="en-US" b="1" baseline="0" dirty="0"/>
              <a:t>Designed to avoid causing panic in patients and families. </a:t>
            </a:r>
          </a:p>
          <a:p>
            <a:endParaRPr lang="en-US" b="1" baseline="0" dirty="0"/>
          </a:p>
          <a:p>
            <a:r>
              <a:rPr lang="en-US" b="1" baseline="0" dirty="0"/>
              <a:t>Very attuned now; not fooling anyone.  </a:t>
            </a:r>
          </a:p>
          <a:p>
            <a:r>
              <a:rPr lang="en-US" b="1" baseline="0" dirty="0"/>
              <a:t>Change is congruent with our goal of transparency</a:t>
            </a:r>
          </a:p>
          <a:p>
            <a:r>
              <a:rPr lang="en-US" b="1" baseline="0" dirty="0"/>
              <a:t>Also in accordance with the American Hospital association  - Goal of standardization – minimizes confusion and errors</a:t>
            </a:r>
          </a:p>
          <a:p>
            <a:endParaRPr lang="en-US" b="1" baseline="0" dirty="0"/>
          </a:p>
          <a:p>
            <a:endParaRPr lang="en-US" b="1" baseline="0" dirty="0"/>
          </a:p>
          <a:p>
            <a:r>
              <a:rPr lang="en-US" b="1" baseline="0" dirty="0"/>
              <a:t>Code Blue – medical emergencies are typically going to be sent by pager not overhear; if overhead scrip would be “medical emergency and the  </a:t>
            </a:r>
          </a:p>
          <a:p>
            <a:r>
              <a:rPr lang="en-US" b="1" baseline="0" dirty="0"/>
              <a:t>location”. </a:t>
            </a:r>
          </a:p>
          <a:p>
            <a:endParaRPr lang="en-US" b="1" baseline="0" dirty="0"/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Bomb Threat / Suspicious Package – radio to security officers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0118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US" sz="1200" b="1" dirty="0"/>
              <a:t>Tubes &amp; slides reduce friction and provide a  </a:t>
            </a:r>
          </a:p>
          <a:p>
            <a:pPr eaLnBrk="1" hangingPunct="1">
              <a:buFontTx/>
              <a:buNone/>
              <a:defRPr/>
            </a:pPr>
            <a:r>
              <a:rPr lang="en-US" sz="1200" b="1" dirty="0"/>
              <a:t>safer, more comfortable move for patients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816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cs typeface="Lucida Sans Unicode" pitchFamily="34" charset="0"/>
              </a:rPr>
              <a:t>Equipment and signage to keep the patient and YOU safe from harm.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cs typeface="Lucida Sans Unicode" pitchFamily="34" charset="0"/>
              </a:rPr>
              <a:t>Able to lift from floor, bed, chair, toilet/bathing area and other areas</a:t>
            </a:r>
          </a:p>
          <a:p>
            <a:endParaRPr lang="en-US" sz="1200" b="1" dirty="0">
              <a:cs typeface="Lucida Sans Unicode" pitchFamily="34" charset="0"/>
            </a:endParaRPr>
          </a:p>
          <a:p>
            <a:pPr eaLnBrk="1" hangingPunct="1">
              <a:defRPr/>
            </a:pPr>
            <a:r>
              <a:rPr lang="en-US" sz="1200" b="1" dirty="0">
                <a:cs typeface="Lucida Sans Unicode" pitchFamily="34" charset="0"/>
              </a:rPr>
              <a:t>Sized from x-small to x-large and various specialty slings (e.g. amputee slings)</a:t>
            </a:r>
          </a:p>
          <a:p>
            <a:pPr eaLnBrk="1" hangingPunct="1">
              <a:defRPr/>
            </a:pPr>
            <a:endParaRPr lang="en-US" sz="1200" b="1" dirty="0">
              <a:cs typeface="Lucida Sans Unicode" pitchFamily="34" charset="0"/>
            </a:endParaRPr>
          </a:p>
          <a:p>
            <a:r>
              <a:rPr lang="en-US" b="1" dirty="0"/>
              <a:t>ARMC – same color now</a:t>
            </a:r>
          </a:p>
          <a:p>
            <a:endParaRPr lang="en-US" b="1" dirty="0"/>
          </a:p>
          <a:p>
            <a:r>
              <a:rPr lang="en-US" b="1" dirty="0"/>
              <a:t>Students are not Fit Tested and should not be assigned to patients requiring that type of PPE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0746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Used for reports, hand-offs</a:t>
            </a:r>
            <a:r>
              <a:rPr lang="en-US" altLang="en-US" b="1" baseline="0" dirty="0">
                <a:latin typeface="Arial" panose="020B0604020202020204" pitchFamily="34" charset="0"/>
                <a:cs typeface="Arial" panose="020B0604020202020204" pitchFamily="34" charset="0"/>
              </a:rPr>
              <a:t> and phoning a provider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ituation – ID self, patient &amp; location. Briefly describe situation and severity.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ackground – Adm date &amp; dx, recent surgery or procedures &amp; dates,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ssessment – RN assessment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ecommendations – based on your assessment, pathways and situation</a:t>
            </a:r>
          </a:p>
          <a:p>
            <a:pPr eaLnBrk="1" hangingPunct="1"/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Phoning a provider or rapid response … gather information prior to communication: MR, current meds, IVs, allergies, recent VSs, new labs and pertinent trend info, Code Status</a:t>
            </a:r>
          </a:p>
          <a:p>
            <a:pPr eaLnBrk="1" hangingPunct="1"/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59A471-42C9-425D-92D5-699B8989EE99}" type="slidenum">
              <a:rPr lang="en-US" altLang="en-US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3150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Hall Pass / Hand- Off </a:t>
            </a:r>
            <a:r>
              <a:rPr lang="en-US" altLang="en-US" b="1" baseline="0" dirty="0">
                <a:latin typeface="Arial" panose="020B0604020202020204" pitchFamily="34" charset="0"/>
                <a:cs typeface="Arial" panose="020B0604020202020204" pitchFamily="34" charset="0"/>
              </a:rPr>
              <a:t> tools, processes and when you use them.</a:t>
            </a: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88FF4FA-D9F0-4C03-B023-45AB83C52041}" type="slidenum">
              <a:rPr lang="en-US" altLang="en-US"/>
              <a:pPr eaLnBrk="1" hangingPunct="1">
                <a:spcBef>
                  <a:spcPct val="0"/>
                </a:spcBef>
              </a:pPr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2068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9071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4901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5778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214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1805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0396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 – behavior change</a:t>
            </a:r>
            <a:r>
              <a:rPr lang="en-US" b="1" baseline="0" dirty="0"/>
              <a:t> – </a:t>
            </a:r>
            <a:r>
              <a:rPr lang="en-US" b="1" dirty="0"/>
              <a:t>confused </a:t>
            </a:r>
          </a:p>
          <a:p>
            <a:r>
              <a:rPr lang="en-US" b="1" dirty="0"/>
              <a:t>E – eyes - vision problems</a:t>
            </a:r>
          </a:p>
          <a:p>
            <a:r>
              <a:rPr lang="en-US" b="1" dirty="0"/>
              <a:t>F – facial droop on one side</a:t>
            </a:r>
          </a:p>
          <a:p>
            <a:r>
              <a:rPr lang="en-US" b="1" dirty="0"/>
              <a:t>A – arm, leg weakness; inability to ambulate</a:t>
            </a:r>
          </a:p>
          <a:p>
            <a:r>
              <a:rPr lang="en-US" b="1" dirty="0"/>
              <a:t>S – speech slurred</a:t>
            </a:r>
          </a:p>
          <a:p>
            <a:r>
              <a:rPr lang="en-US" b="1" dirty="0"/>
              <a:t>T – time is of the essence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9219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Orientation – make sure you get the department phone number and give it and your schedule</a:t>
            </a:r>
            <a:r>
              <a:rPr lang="en-US" b="1" baseline="0" dirty="0"/>
              <a:t> to your significant others.</a:t>
            </a:r>
          </a:p>
          <a:p>
            <a:endParaRPr lang="en-US" b="1" baseline="0" dirty="0"/>
          </a:p>
          <a:p>
            <a:r>
              <a:rPr lang="en-US" b="1" baseline="0" dirty="0"/>
              <a:t>HIPAA – don’t even give the impression you are talking about a patient.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3230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87E6C-F473-4A7E-98B8-01315F2FA7C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6319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37417B-2349-4585-9280-061E07D70842}" type="slidenum">
              <a:rPr lang="en-US" altLang="en-US"/>
              <a:pPr eaLnBrk="1" hangingPunct="1">
                <a:spcBef>
                  <a:spcPct val="0"/>
                </a:spcBef>
              </a:pPr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9986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08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9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7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88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3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62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56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08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8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07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26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09600"/>
            <a:ext cx="1076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C13C990-3F34-42FA-8904-73D7FD5565D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744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197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E7551-B4A6-4C21-8853-BD185207F74D}" type="datetimeFigureOut">
              <a:rPr lang="en-US" smtClean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77909-6969-417F-B29D-25A7A8FE6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2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wmf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wmf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8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.png"/><Relationship Id="rId5" Type="http://schemas.openxmlformats.org/officeDocument/2006/relationships/image" Target="../media/image55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8F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981950" y="5624513"/>
            <a:ext cx="2057400" cy="27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CD53D6-1AA0-4F5C-9910-B9F4386986E5}" type="slidenum">
              <a:rPr lang="en-US" altLang="en-US" sz="900">
                <a:solidFill>
                  <a:srgbClr val="898989"/>
                </a:solidFill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z="900" dirty="0">
              <a:solidFill>
                <a:srgbClr val="898989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5128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4808" b="5612"/>
          <a:stretch/>
        </p:blipFill>
        <p:spPr bwMode="auto">
          <a:xfrm>
            <a:off x="7181850" y="3140869"/>
            <a:ext cx="2042196" cy="11991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47"/>
          <a:stretch/>
        </p:blipFill>
        <p:spPr bwMode="auto">
          <a:xfrm>
            <a:off x="5002292" y="1826419"/>
            <a:ext cx="2061753" cy="11419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512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2750" y="1826419"/>
            <a:ext cx="1828800" cy="11963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2752" y="3083721"/>
            <a:ext cx="1808599" cy="1206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51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5734" y="1826419"/>
            <a:ext cx="1875691" cy="12504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12" name="TextBox 11"/>
          <p:cNvSpPr txBox="1"/>
          <p:nvPr/>
        </p:nvSpPr>
        <p:spPr>
          <a:xfrm>
            <a:off x="3208149" y="727205"/>
            <a:ext cx="59632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spc="-150" dirty="0">
                <a:latin typeface="Bookman Old Style" panose="02050604050505020204" pitchFamily="18" charset="0"/>
              </a:rPr>
              <a:t>Welcome to </a:t>
            </a:r>
          </a:p>
          <a:p>
            <a:pPr algn="ctr">
              <a:defRPr/>
            </a:pPr>
            <a:r>
              <a:rPr lang="en-US" sz="3600" b="1" spc="-150" dirty="0">
                <a:latin typeface="Bookman Old Style" panose="02050604050505020204" pitchFamily="18" charset="0"/>
              </a:rPr>
              <a:t>Cone Health </a:t>
            </a:r>
          </a:p>
        </p:txBody>
      </p:sp>
      <p:pic>
        <p:nvPicPr>
          <p:cNvPr id="3085" name="Picture 13" descr="https://connects.conehealth.com/campuses-facilities/alamance-regional-medical-center/PublishingImages/Cone-Health-Location-Page-Banner-ARMC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6" t="21324" r="54427" b="17283"/>
          <a:stretch/>
        </p:blipFill>
        <p:spPr bwMode="auto">
          <a:xfrm>
            <a:off x="5026821" y="3083721"/>
            <a:ext cx="1983581" cy="11851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Moses Cone Hospital"/>
          <p:cNvPicPr>
            <a:picLocks noChangeAspect="1" noChangeArrowheads="1"/>
          </p:cNvPicPr>
          <p:nvPr/>
        </p:nvPicPr>
        <p:blipFill rotWithShape="1">
          <a:blip r:embed="rId9"/>
          <a:srcRect l="5692" t="-178" r="3237" b="7368"/>
          <a:stretch/>
        </p:blipFill>
        <p:spPr bwMode="auto">
          <a:xfrm>
            <a:off x="2952752" y="4398171"/>
            <a:ext cx="6246019" cy="1259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18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AE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olor 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524000" y="76201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Our Values</a:t>
            </a:r>
          </a:p>
        </p:txBody>
      </p:sp>
      <p:pic>
        <p:nvPicPr>
          <p:cNvPr id="717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65200"/>
            <a:ext cx="9144000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96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057400" y="1981200"/>
            <a:ext cx="3962400" cy="41148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0898" name="Picture 2" descr="CH-Logo-300x1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195263"/>
            <a:ext cx="5333999" cy="150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3" descr="iCare Logo-Text L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475" y="3120489"/>
            <a:ext cx="34194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72200" y="1981200"/>
            <a:ext cx="3810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ommunication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b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ccountability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espect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mpowerment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02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247652"/>
            <a:ext cx="6680200" cy="400049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2200" dirty="0">
                <a:latin typeface="Comic Sans MS" pitchFamily="66" charset="0"/>
              </a:rPr>
              <a:t>Nursing at Cone Health</a:t>
            </a:r>
          </a:p>
        </p:txBody>
      </p:sp>
      <p:pic>
        <p:nvPicPr>
          <p:cNvPr id="4" name="Content Placeholder 3" descr="C:\Documents and Settings\morrist1\Desktop\TRIANGLE FINAL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" t="11263"/>
          <a:stretch>
            <a:fillRect/>
          </a:stretch>
        </p:blipFill>
        <p:spPr>
          <a:xfrm>
            <a:off x="190006" y="1963386"/>
            <a:ext cx="3534888" cy="379614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" t="3840" r="3840" b="3840"/>
          <a:stretch>
            <a:fillRect/>
          </a:stretch>
        </p:blipFill>
        <p:spPr bwMode="auto">
          <a:xfrm>
            <a:off x="7924800" y="1504950"/>
            <a:ext cx="4267199" cy="440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8" descr="postedmagnetmode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62399" y="3312318"/>
            <a:ext cx="3962401" cy="3583974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4876800" y="676275"/>
            <a:ext cx="2133600" cy="1733550"/>
            <a:chOff x="3048001" y="2286000"/>
            <a:chExt cx="2590800" cy="1885950"/>
          </a:xfrm>
        </p:grpSpPr>
        <p:sp>
          <p:nvSpPr>
            <p:cNvPr id="15" name="Sun 14"/>
            <p:cNvSpPr/>
            <p:nvPr/>
          </p:nvSpPr>
          <p:spPr>
            <a:xfrm>
              <a:off x="3048001" y="2286000"/>
              <a:ext cx="2590800" cy="1885950"/>
            </a:xfrm>
            <a:prstGeom prst="su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695701" y="2949190"/>
              <a:ext cx="1323230" cy="502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chemeClr val="bg1"/>
                  </a:solidFill>
                  <a:latin typeface="Comic Sans MS" pitchFamily="66" charset="0"/>
                </a:rPr>
                <a:t>Nursing</a:t>
              </a:r>
            </a:p>
            <a:p>
              <a:pPr algn="ctr">
                <a:defRPr/>
              </a:pPr>
              <a:r>
                <a:rPr lang="en-US" sz="1200" dirty="0">
                  <a:solidFill>
                    <a:schemeClr val="bg1"/>
                  </a:solidFill>
                  <a:latin typeface="Comic Sans MS" pitchFamily="66" charset="0"/>
                </a:rPr>
                <a:t>Philosophy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6834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4"/>
          <p:cNvSpPr>
            <a:spLocks noChangeArrowheads="1"/>
          </p:cNvSpPr>
          <p:nvPr/>
        </p:nvSpPr>
        <p:spPr bwMode="auto">
          <a:xfrm>
            <a:off x="3871913" y="2286943"/>
            <a:ext cx="912812" cy="461665"/>
          </a:xfrm>
          <a:prstGeom prst="roundRect">
            <a:avLst>
              <a:gd name="adj" fmla="val 0"/>
            </a:avLst>
          </a:prstGeom>
          <a:solidFill>
            <a:srgbClr val="FFBF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67" name="AutoShape 5"/>
          <p:cNvSpPr>
            <a:spLocks noChangeArrowheads="1"/>
          </p:cNvSpPr>
          <p:nvPr/>
        </p:nvSpPr>
        <p:spPr bwMode="auto">
          <a:xfrm>
            <a:off x="4935539" y="2286943"/>
            <a:ext cx="3584575" cy="461665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68" name="AutoShape 6"/>
          <p:cNvSpPr>
            <a:spLocks noChangeArrowheads="1"/>
          </p:cNvSpPr>
          <p:nvPr/>
        </p:nvSpPr>
        <p:spPr bwMode="auto">
          <a:xfrm>
            <a:off x="3871913" y="3320406"/>
            <a:ext cx="912812" cy="461665"/>
          </a:xfrm>
          <a:prstGeom prst="roundRect">
            <a:avLst>
              <a:gd name="adj" fmla="val 0"/>
            </a:avLst>
          </a:prstGeom>
          <a:solidFill>
            <a:srgbClr val="FFBF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69" name="AutoShape 7"/>
          <p:cNvSpPr>
            <a:spLocks noChangeArrowheads="1"/>
          </p:cNvSpPr>
          <p:nvPr/>
        </p:nvSpPr>
        <p:spPr bwMode="auto">
          <a:xfrm>
            <a:off x="4935539" y="3320406"/>
            <a:ext cx="3584575" cy="461665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0" name="AutoShape 8"/>
          <p:cNvSpPr>
            <a:spLocks noChangeArrowheads="1"/>
          </p:cNvSpPr>
          <p:nvPr/>
        </p:nvSpPr>
        <p:spPr bwMode="auto">
          <a:xfrm>
            <a:off x="3871913" y="4353868"/>
            <a:ext cx="912812" cy="461665"/>
          </a:xfrm>
          <a:prstGeom prst="roundRect">
            <a:avLst>
              <a:gd name="adj" fmla="val 0"/>
            </a:avLst>
          </a:prstGeom>
          <a:solidFill>
            <a:srgbClr val="FFBF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1" name="AutoShape 9"/>
          <p:cNvSpPr>
            <a:spLocks noChangeArrowheads="1"/>
          </p:cNvSpPr>
          <p:nvPr/>
        </p:nvSpPr>
        <p:spPr bwMode="auto">
          <a:xfrm>
            <a:off x="4935539" y="4353868"/>
            <a:ext cx="3584575" cy="461665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2" name="AutoShape 10"/>
          <p:cNvSpPr>
            <a:spLocks noChangeArrowheads="1"/>
          </p:cNvSpPr>
          <p:nvPr/>
        </p:nvSpPr>
        <p:spPr bwMode="auto">
          <a:xfrm>
            <a:off x="3871913" y="5388918"/>
            <a:ext cx="912812" cy="461665"/>
          </a:xfrm>
          <a:prstGeom prst="roundRect">
            <a:avLst>
              <a:gd name="adj" fmla="val 0"/>
            </a:avLst>
          </a:prstGeom>
          <a:solidFill>
            <a:srgbClr val="FFBF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3" name="AutoShape 11"/>
          <p:cNvSpPr>
            <a:spLocks noChangeArrowheads="1"/>
          </p:cNvSpPr>
          <p:nvPr/>
        </p:nvSpPr>
        <p:spPr bwMode="auto">
          <a:xfrm>
            <a:off x="4935539" y="5388918"/>
            <a:ext cx="3584575" cy="461665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4" name="AutoShape 12"/>
          <p:cNvSpPr>
            <a:spLocks noChangeArrowheads="1"/>
          </p:cNvSpPr>
          <p:nvPr/>
        </p:nvSpPr>
        <p:spPr bwMode="auto">
          <a:xfrm>
            <a:off x="3871913" y="1253481"/>
            <a:ext cx="912812" cy="461665"/>
          </a:xfrm>
          <a:prstGeom prst="roundRect">
            <a:avLst>
              <a:gd name="adj" fmla="val 0"/>
            </a:avLst>
          </a:prstGeom>
          <a:solidFill>
            <a:srgbClr val="FFBF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1275" name="AutoShape 13"/>
          <p:cNvSpPr>
            <a:spLocks noChangeArrowheads="1"/>
          </p:cNvSpPr>
          <p:nvPr/>
        </p:nvSpPr>
        <p:spPr bwMode="auto">
          <a:xfrm>
            <a:off x="4935539" y="1253481"/>
            <a:ext cx="3584575" cy="461665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3716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3324" name="Rectangle 14"/>
          <p:cNvSpPr>
            <a:spLocks noChangeArrowheads="1"/>
          </p:cNvSpPr>
          <p:nvPr/>
        </p:nvSpPr>
        <p:spPr bwMode="auto">
          <a:xfrm>
            <a:off x="3871913" y="1117601"/>
            <a:ext cx="9128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latin typeface="Gill Sans MT"/>
                <a:cs typeface="Gill Sans MT"/>
              </a:rPr>
              <a:t>A</a:t>
            </a:r>
          </a:p>
        </p:txBody>
      </p:sp>
      <p:sp>
        <p:nvSpPr>
          <p:cNvPr id="13325" name="Rectangle 15"/>
          <p:cNvSpPr>
            <a:spLocks noChangeArrowheads="1"/>
          </p:cNvSpPr>
          <p:nvPr/>
        </p:nvSpPr>
        <p:spPr bwMode="auto">
          <a:xfrm>
            <a:off x="3871913" y="2157414"/>
            <a:ext cx="9128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latin typeface="Gill Sans MT"/>
                <a:cs typeface="Gill Sans MT"/>
              </a:rPr>
              <a:t>I</a:t>
            </a:r>
          </a:p>
        </p:txBody>
      </p:sp>
      <p:sp>
        <p:nvSpPr>
          <p:cNvPr id="13326" name="Rectangle 16"/>
          <p:cNvSpPr>
            <a:spLocks noChangeArrowheads="1"/>
          </p:cNvSpPr>
          <p:nvPr/>
        </p:nvSpPr>
        <p:spPr bwMode="auto">
          <a:xfrm>
            <a:off x="3871913" y="3181351"/>
            <a:ext cx="9128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latin typeface="Gill Sans MT"/>
                <a:cs typeface="Gill Sans MT"/>
              </a:rPr>
              <a:t>D</a:t>
            </a:r>
          </a:p>
        </p:txBody>
      </p:sp>
      <p:sp>
        <p:nvSpPr>
          <p:cNvPr id="13327" name="Rectangle 17"/>
          <p:cNvSpPr>
            <a:spLocks noChangeArrowheads="1"/>
          </p:cNvSpPr>
          <p:nvPr/>
        </p:nvSpPr>
        <p:spPr bwMode="auto">
          <a:xfrm>
            <a:off x="3871913" y="4214814"/>
            <a:ext cx="9128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latin typeface="Gill Sans MT"/>
                <a:cs typeface="Gill Sans MT"/>
              </a:rPr>
              <a:t>E</a:t>
            </a:r>
          </a:p>
        </p:txBody>
      </p:sp>
      <p:sp>
        <p:nvSpPr>
          <p:cNvPr id="13328" name="Rectangle 18"/>
          <p:cNvSpPr>
            <a:spLocks noChangeArrowheads="1"/>
          </p:cNvSpPr>
          <p:nvPr/>
        </p:nvSpPr>
        <p:spPr bwMode="auto">
          <a:xfrm>
            <a:off x="3871913" y="5249864"/>
            <a:ext cx="9128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latin typeface="Gill Sans MT"/>
                <a:cs typeface="Gill Sans MT"/>
              </a:rPr>
              <a:t>T</a:t>
            </a:r>
          </a:p>
        </p:txBody>
      </p:sp>
      <p:sp>
        <p:nvSpPr>
          <p:cNvPr id="13329" name="Rectangle 19"/>
          <p:cNvSpPr>
            <a:spLocks noChangeArrowheads="1"/>
          </p:cNvSpPr>
          <p:nvPr/>
        </p:nvSpPr>
        <p:spPr bwMode="auto">
          <a:xfrm>
            <a:off x="4935538" y="1117601"/>
            <a:ext cx="35369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latin typeface="Gill Sans MT"/>
                <a:cs typeface="Gill Sans MT"/>
              </a:rPr>
              <a:t>Acknowledge</a:t>
            </a:r>
          </a:p>
        </p:txBody>
      </p:sp>
      <p:sp>
        <p:nvSpPr>
          <p:cNvPr id="13330" name="Rectangle 20"/>
          <p:cNvSpPr>
            <a:spLocks noChangeArrowheads="1"/>
          </p:cNvSpPr>
          <p:nvPr/>
        </p:nvSpPr>
        <p:spPr bwMode="auto">
          <a:xfrm>
            <a:off x="4935538" y="2157414"/>
            <a:ext cx="35369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latin typeface="Gill Sans MT"/>
                <a:cs typeface="Gill Sans MT"/>
              </a:rPr>
              <a:t>Introduce</a:t>
            </a:r>
          </a:p>
        </p:txBody>
      </p:sp>
      <p:sp>
        <p:nvSpPr>
          <p:cNvPr id="13331" name="Rectangle 21"/>
          <p:cNvSpPr>
            <a:spLocks noChangeArrowheads="1"/>
          </p:cNvSpPr>
          <p:nvPr/>
        </p:nvSpPr>
        <p:spPr bwMode="auto">
          <a:xfrm>
            <a:off x="4935538" y="3181351"/>
            <a:ext cx="35369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latin typeface="Gill Sans MT"/>
                <a:cs typeface="Gill Sans MT"/>
              </a:rPr>
              <a:t>Duration</a:t>
            </a:r>
          </a:p>
        </p:txBody>
      </p:sp>
      <p:sp>
        <p:nvSpPr>
          <p:cNvPr id="13332" name="Rectangle 22"/>
          <p:cNvSpPr>
            <a:spLocks noChangeArrowheads="1"/>
          </p:cNvSpPr>
          <p:nvPr/>
        </p:nvSpPr>
        <p:spPr bwMode="auto">
          <a:xfrm>
            <a:off x="4935538" y="4214814"/>
            <a:ext cx="35369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latin typeface="Gill Sans MT"/>
                <a:cs typeface="Gill Sans MT"/>
              </a:rPr>
              <a:t>Explanation</a:t>
            </a:r>
          </a:p>
        </p:txBody>
      </p:sp>
      <p:sp>
        <p:nvSpPr>
          <p:cNvPr id="13333" name="Rectangle 23"/>
          <p:cNvSpPr>
            <a:spLocks noChangeArrowheads="1"/>
          </p:cNvSpPr>
          <p:nvPr/>
        </p:nvSpPr>
        <p:spPr bwMode="auto">
          <a:xfrm>
            <a:off x="4935538" y="5249864"/>
            <a:ext cx="35369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C2EBFF"/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rgbClr val="00006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tIns="91440" bIns="91440" anchor="ctr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latin typeface="Gill Sans MT"/>
                <a:cs typeface="Gill Sans MT"/>
              </a:rPr>
              <a:t>Thank You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1524000" y="-14288"/>
            <a:ext cx="9144000" cy="914401"/>
          </a:xfrm>
          <a:solidFill>
            <a:srgbClr val="FFC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Care Partnership</a:t>
            </a:r>
          </a:p>
        </p:txBody>
      </p:sp>
    </p:spTree>
    <p:extLst>
      <p:ext uri="{BB962C8B-B14F-4D97-AF65-F5344CB8AC3E}">
        <p14:creationId xmlns:p14="http://schemas.microsoft.com/office/powerpoint/2010/main" val="279718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49400" y="0"/>
            <a:ext cx="9118600" cy="838200"/>
          </a:xfrm>
          <a:solidFill>
            <a:srgbClr val="00B05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Patient Care Partnership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752600" y="914400"/>
            <a:ext cx="9067800" cy="560863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     Hourly Rounding with a Purpose</a:t>
            </a:r>
          </a:p>
          <a:p>
            <a:pPr marL="0" indent="0">
              <a:buNone/>
              <a:defRPr/>
            </a:pPr>
            <a:endParaRPr lang="en-US" sz="2400" b="1" dirty="0"/>
          </a:p>
          <a:p>
            <a:pPr marL="0" indent="0">
              <a:buNone/>
              <a:defRPr/>
            </a:pPr>
            <a:endParaRPr lang="en-US" sz="2400" b="1" dirty="0"/>
          </a:p>
          <a:p>
            <a:pPr marL="0" indent="0">
              <a:buNone/>
              <a:defRPr/>
            </a:pPr>
            <a:endParaRPr lang="en-US" sz="2400" b="1" dirty="0"/>
          </a:p>
          <a:p>
            <a:pPr marL="0" indent="0">
              <a:buNone/>
              <a:defRPr/>
            </a:pPr>
            <a:r>
              <a:rPr lang="en-US" sz="2400" b="1" dirty="0"/>
              <a:t>8 Behaviors important to Hourly Rounding with Purpose: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warm acknowledgement to reduce anxiety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 scheduled tasks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 the 3 Ps (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Pain, Potty, Positioning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 additional comfort needs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 an environmental assessment of the room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 to leaving the room, ask, </a:t>
            </a:r>
            <a:r>
              <a:rPr lang="en-US" sz="2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“Is there anything else I can do for you?”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each patient when you will be back</a:t>
            </a:r>
          </a:p>
          <a:p>
            <a:pPr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 the round</a:t>
            </a:r>
            <a:endParaRPr lang="en-US" dirty="0"/>
          </a:p>
        </p:txBody>
      </p:sp>
      <p:pic>
        <p:nvPicPr>
          <p:cNvPr id="12292" name="Picture 2" descr="C:\Documents and Settings\32947\Local Settings\Temporary Internet Files\Content.IE5\44K7RNGR\MC90035900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008" y="4643252"/>
            <a:ext cx="2612571" cy="212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 descr="C:\Documents and Settings\robeni\My Documents\Ontario Training Centre\Time Management\stopwatch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0" y="914400"/>
            <a:ext cx="19050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95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Important Initiatives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600" dirty="0"/>
              <a:t>Handwashing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82761"/>
            <a:ext cx="5157787" cy="4006902"/>
          </a:xfrm>
        </p:spPr>
        <p:txBody>
          <a:bodyPr/>
          <a:lstStyle/>
          <a:p>
            <a:r>
              <a:rPr lang="en-US" dirty="0"/>
              <a:t>#1 way to prevent HIAs</a:t>
            </a:r>
          </a:p>
          <a:p>
            <a:r>
              <a:rPr lang="en-US" dirty="0"/>
              <a:t>Every time you cross the threshold!</a:t>
            </a:r>
          </a:p>
          <a:p>
            <a:endParaRPr lang="en-US" dirty="0"/>
          </a:p>
          <a:p>
            <a:r>
              <a:rPr lang="en-US" dirty="0"/>
              <a:t>FROG – friction rubs out germs</a:t>
            </a:r>
          </a:p>
          <a:p>
            <a:r>
              <a:rPr lang="en-US" dirty="0"/>
              <a:t>Ribbit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z="3600" dirty="0"/>
              <a:t>Fall Prevention 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82761"/>
            <a:ext cx="5183188" cy="4006902"/>
          </a:xfrm>
        </p:spPr>
        <p:txBody>
          <a:bodyPr/>
          <a:lstStyle/>
          <a:p>
            <a:r>
              <a:rPr lang="en-US" dirty="0"/>
              <a:t>Yellow armband &amp; Yellow socks</a:t>
            </a:r>
          </a:p>
          <a:p>
            <a:r>
              <a:rPr lang="en-US" dirty="0"/>
              <a:t>Other things that can be done?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084" y="4607503"/>
            <a:ext cx="1993491" cy="15994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335" y="4142711"/>
            <a:ext cx="2046952" cy="20469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259" y="2321108"/>
            <a:ext cx="706419" cy="121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7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lor-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752600" y="1"/>
            <a:ext cx="8610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HIPAA and Corporate Compliance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828800" y="806451"/>
            <a:ext cx="5943600" cy="7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3200" b="1" dirty="0"/>
              <a:t>Special Note</a:t>
            </a: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3200" b="1" dirty="0"/>
              <a:t>Privacy Flag in CHL </a:t>
            </a: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3200" b="1" dirty="0"/>
              <a:t> = Strict Privacy</a:t>
            </a:r>
          </a:p>
          <a:p>
            <a:pPr marL="457200" indent="-457200" eaLnBrk="1" hangingPunct="1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800" dirty="0"/>
              <a:t>Refrain from sharing experiences on social media</a:t>
            </a:r>
          </a:p>
          <a:p>
            <a:pPr marL="457200" indent="-457200" eaLnBrk="1" hangingPunct="1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800" dirty="0"/>
              <a:t>Save Trees &amp; Confidentiality – 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2800" dirty="0"/>
              <a:t>	</a:t>
            </a:r>
            <a:r>
              <a:rPr lang="en-US" altLang="en-US" sz="2800" i="1" dirty="0"/>
              <a:t>No printing practice</a:t>
            </a:r>
            <a:endParaRPr lang="en-US" altLang="en-US" sz="2800" b="1" i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800" b="1" dirty="0"/>
          </a:p>
        </p:txBody>
      </p:sp>
      <p:pic>
        <p:nvPicPr>
          <p:cNvPr id="9221" name="Picture 6" descr="shhhh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076325"/>
            <a:ext cx="2819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59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1866900" y="822325"/>
            <a:ext cx="8458200" cy="4165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685800" indent="-685800" eaLnBrk="1" hangingPunct="1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5400" b="1" dirty="0"/>
              <a:t>Policies and Procedures</a:t>
            </a:r>
          </a:p>
          <a:p>
            <a:pPr marL="685800" indent="-685800" eaLnBrk="1" hangingPunct="1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5400" b="1" dirty="0"/>
              <a:t>Clinical Key &amp; Clinical Skills</a:t>
            </a:r>
          </a:p>
          <a:p>
            <a:pPr marL="457200" indent="-457200" algn="ctr" eaLnBrk="1" hangingPunct="1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endParaRPr lang="en-US" sz="3200" b="1" dirty="0"/>
          </a:p>
        </p:txBody>
      </p:sp>
      <p:pic>
        <p:nvPicPr>
          <p:cNvPr id="14339" name="Picture 9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1485900" y="1"/>
            <a:ext cx="9144000" cy="701675"/>
          </a:xfrm>
          <a:prstGeom prst="rect">
            <a:avLst/>
          </a:prstGeom>
          <a:solidFill>
            <a:srgbClr val="9900CC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Electronic Resources</a:t>
            </a:r>
          </a:p>
        </p:txBody>
      </p:sp>
      <p:pic>
        <p:nvPicPr>
          <p:cNvPr id="14341" name="Picture 6" descr="C:\Documents and Settings\32947\Local Settings\Temporary Internet Files\Content.IE5\J5XFGDCN\MP900439524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4191001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7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1828800" y="1524000"/>
            <a:ext cx="8839200" cy="533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          Cone Healthlink</a:t>
            </a:r>
            <a:br>
              <a:rPr lang="en-US" sz="2800" b="1" dirty="0">
                <a:latin typeface="Bookman Old Style" panose="02050604050505020204" pitchFamily="18" charset="0"/>
              </a:rPr>
            </a:br>
            <a:endParaRPr lang="en-US" sz="2800" b="1" dirty="0"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defRPr/>
            </a:pPr>
            <a:endParaRPr lang="en-US" sz="2200" dirty="0"/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Assist Desk at (2) 7242 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Self-Serve Password reset instructions / The last 4 SSN = last 4 Student ID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Protect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2800" b="1" dirty="0">
                <a:latin typeface="Bookman Old Style" panose="02050604050505020204" pitchFamily="18" charset="0"/>
              </a:rPr>
              <a:t>computer IDs or passwords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Viewed for your patient only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Cone Health Employees will need a 2</a:t>
            </a:r>
            <a:r>
              <a:rPr lang="en-US" sz="2800" b="1" baseline="30000" dirty="0">
                <a:latin typeface="Bookman Old Style" panose="02050604050505020204" pitchFamily="18" charset="0"/>
              </a:rPr>
              <a:t>nd</a:t>
            </a:r>
            <a:r>
              <a:rPr lang="en-US" sz="2800" b="1" dirty="0">
                <a:latin typeface="Bookman Old Style" panose="02050604050505020204" pitchFamily="18" charset="0"/>
              </a:rPr>
              <a:t> ID for student / faculty role use</a:t>
            </a:r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endParaRPr lang="en-US" sz="2000" b="1" dirty="0"/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endParaRPr lang="en-US" sz="2000" b="1" dirty="0"/>
          </a:p>
          <a:p>
            <a:pPr eaLnBrk="1" hangingPunct="1">
              <a:lnSpc>
                <a:spcPct val="75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endParaRPr lang="en-US" sz="2200" dirty="0"/>
          </a:p>
        </p:txBody>
      </p:sp>
      <p:pic>
        <p:nvPicPr>
          <p:cNvPr id="15363" name="Picture 7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1524000" y="-15875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Policies and Procedures</a:t>
            </a:r>
          </a:p>
        </p:txBody>
      </p:sp>
      <p:pic>
        <p:nvPicPr>
          <p:cNvPr id="15365" name="Picture 9" descr="keyboard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1" y="711200"/>
            <a:ext cx="3222625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65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4"/>
          <p:cNvSpPr txBox="1">
            <a:spLocks noChangeArrowheads="1"/>
          </p:cNvSpPr>
          <p:nvPr/>
        </p:nvSpPr>
        <p:spPr bwMode="auto">
          <a:xfrm>
            <a:off x="1828800" y="685801"/>
            <a:ext cx="8839200" cy="814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3600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SAFETY ZONE PORTAL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endParaRPr lang="en-US" sz="2800" b="1" u="sng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Events inconsistent with Cone Health Policies &amp; Procedures, or not part of routine care</a:t>
            </a:r>
          </a:p>
          <a:p>
            <a:pPr marL="457200" indent="-457200" eaLnBrk="1" hangingPunct="1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Leads to appropriate follow up</a:t>
            </a:r>
          </a:p>
          <a:p>
            <a:pPr marL="457200" indent="-457200" eaLnBrk="1" hangingPunct="1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Event </a:t>
            </a: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to be documented in patient chart</a:t>
            </a:r>
          </a:p>
          <a:p>
            <a:pPr marL="457200" indent="-457200" eaLnBrk="1" hangingPunct="1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 not document SZP record 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  in patient’s chart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endParaRPr lang="en-US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endParaRPr lang="en-US" sz="7200" dirty="0">
              <a:solidFill>
                <a:srgbClr val="CC0000"/>
              </a:solidFill>
              <a:latin typeface="Calibri" pitchFamily="34" charset="0"/>
            </a:endParaRP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endParaRPr lang="en-US" sz="720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8435" name="Picture 9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1676400" y="1"/>
            <a:ext cx="861060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cs typeface="Arial" charset="0"/>
              </a:rPr>
              <a:t>Policies and Procedures</a:t>
            </a:r>
          </a:p>
        </p:txBody>
      </p:sp>
      <p:pic>
        <p:nvPicPr>
          <p:cNvPr id="18437" name="Picture 2050" descr="C:\Documents and Settings\32947\Local Settings\Temporary Internet Files\Content.IE5\E1UDLGFO\MM90029515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536" y="4228908"/>
            <a:ext cx="3372928" cy="251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48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1524000" y="-15875"/>
            <a:ext cx="9067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Policies and Procedures</a:t>
            </a:r>
          </a:p>
        </p:txBody>
      </p:sp>
      <p:pic>
        <p:nvPicPr>
          <p:cNvPr id="2048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914400"/>
            <a:ext cx="556895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87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1600200" y="1"/>
            <a:ext cx="9067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Policies and Procedures</a:t>
            </a:r>
          </a:p>
        </p:txBody>
      </p:sp>
      <p:sp>
        <p:nvSpPr>
          <p:cNvPr id="65540" name="Title 1"/>
          <p:cNvSpPr>
            <a:spLocks noGrp="1"/>
          </p:cNvSpPr>
          <p:nvPr>
            <p:ph type="title"/>
          </p:nvPr>
        </p:nvSpPr>
        <p:spPr bwMode="auto">
          <a:xfrm>
            <a:off x="1981200" y="838200"/>
            <a:ext cx="8229600" cy="838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541" name="Content Placeholder 2"/>
          <p:cNvSpPr>
            <a:spLocks noGrp="1"/>
          </p:cNvSpPr>
          <p:nvPr>
            <p:ph idx="1"/>
          </p:nvPr>
        </p:nvSpPr>
        <p:spPr bwMode="auto">
          <a:xfrm>
            <a:off x="1600200" y="1447800"/>
            <a:ext cx="8915400" cy="4648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en-US" sz="3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Cone Health Red Rule #1</a:t>
            </a:r>
          </a:p>
          <a:p>
            <a:pPr marL="0" indent="0" algn="ctr">
              <a:buNone/>
              <a:defRPr/>
            </a:pPr>
            <a:r>
              <a:rPr lang="en-US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 time out </a:t>
            </a:r>
            <a:r>
              <a:rPr lang="en-US" sz="3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before all invasive procedures.</a:t>
            </a:r>
          </a:p>
          <a:p>
            <a:pPr marL="0" indent="0" algn="ctr">
              <a:buNone/>
              <a:defRPr/>
            </a:pPr>
            <a:endParaRPr lang="en-US" sz="3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ctr">
              <a:buNone/>
              <a:defRPr/>
            </a:pPr>
            <a:r>
              <a:rPr lang="en-US" sz="3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Cone Health Red Rule #2</a:t>
            </a:r>
          </a:p>
          <a:p>
            <a:pPr marL="0" indent="0" algn="ctr">
              <a:buNone/>
              <a:defRPr/>
            </a:pPr>
            <a:r>
              <a:rPr lang="en-US" altLang="en-US" sz="39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Patients are identified by </a:t>
            </a:r>
            <a:r>
              <a:rPr lang="en-US" altLang="en-US" sz="3900" b="1" u="sng" dirty="0">
                <a:solidFill>
                  <a:srgbClr val="000000"/>
                </a:solidFill>
                <a:latin typeface="Bookman Old Style" panose="02050604050505020204" pitchFamily="18" charset="0"/>
              </a:rPr>
              <a:t>both:</a:t>
            </a:r>
          </a:p>
          <a:p>
            <a:pPr marL="0" indent="0" algn="ctr">
              <a:buNone/>
              <a:defRPr/>
            </a:pPr>
            <a:r>
              <a:rPr lang="en-US" altLang="en-US" sz="39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	Name &amp; Medical Record #</a:t>
            </a:r>
          </a:p>
          <a:p>
            <a:pPr marL="0" indent="0" algn="ctr">
              <a:buNone/>
              <a:defRPr/>
            </a:pPr>
            <a:r>
              <a:rPr lang="en-US" altLang="en-US" sz="3500" b="1" dirty="0">
                <a:latin typeface="Bookman Old Style" panose="02050604050505020204" pitchFamily="18" charset="0"/>
              </a:rPr>
              <a:t>Before receiving medication, blood products or any procedure</a:t>
            </a:r>
          </a:p>
          <a:p>
            <a:pPr marL="0" indent="0" algn="ctr">
              <a:buNone/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21510" name="Picture 4" descr="bs01199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544" y="827881"/>
            <a:ext cx="1712912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Documents and Settings\30005\Local Settings\Temporary Internet Files\Content.IE5\CXSSL10M\MP900337266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544" y="5209213"/>
            <a:ext cx="2486456" cy="1773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82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4" descr="ban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787400"/>
            <a:ext cx="44958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2209800" y="2387600"/>
            <a:ext cx="8001000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Red stickers = Allergy</a:t>
            </a:r>
          </a:p>
          <a:p>
            <a:r>
              <a:rPr lang="en-US" altLang="en-US" sz="2400" dirty="0">
                <a:solidFill>
                  <a:srgbClr val="7030A0"/>
                </a:solidFill>
              </a:rPr>
              <a:t>Purple stickers = DNR (Do Not Resuscitate)</a:t>
            </a:r>
          </a:p>
          <a:p>
            <a:endParaRPr lang="en-US" altLang="en-US" sz="2800" dirty="0"/>
          </a:p>
          <a:p>
            <a:endParaRPr lang="en-US" altLang="en-US" sz="2800" dirty="0"/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3600" b="1" dirty="0">
                <a:solidFill>
                  <a:srgbClr val="FF66CC"/>
                </a:solidFill>
              </a:rPr>
              <a:t> </a:t>
            </a:r>
            <a:r>
              <a:rPr lang="en-US" altLang="en-US" sz="3600" b="1" dirty="0"/>
              <a:t> </a:t>
            </a:r>
          </a:p>
        </p:txBody>
      </p:sp>
      <p:pic>
        <p:nvPicPr>
          <p:cNvPr id="35844" name="Picture 13" descr="green-color-b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1524000" y="-15875"/>
            <a:ext cx="90678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Banding Together for Patient Safety</a:t>
            </a:r>
          </a:p>
        </p:txBody>
      </p:sp>
      <p:pic>
        <p:nvPicPr>
          <p:cNvPr id="358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01" y="914400"/>
            <a:ext cx="1579563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7" descr="I:\StaffEd\Staff Education\ORIENTATION 2012\CLINICAL\Revision drafts\2012-09-28 10.43.3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00400"/>
            <a:ext cx="5181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3" descr="5065-14-PDM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343400"/>
            <a:ext cx="73548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3" descr="Restricted%20Access%20Pink%20Wristband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9" y="4929188"/>
            <a:ext cx="6702425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3" descr="5080-13%20Moses%20Cone%20Bloodband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867400"/>
            <a:ext cx="7315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44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4"/>
          <p:cNvSpPr txBox="1">
            <a:spLocks noChangeArrowheads="1"/>
          </p:cNvSpPr>
          <p:nvPr/>
        </p:nvSpPr>
        <p:spPr bwMode="auto">
          <a:xfrm>
            <a:off x="1676401" y="914400"/>
            <a:ext cx="6665913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Ethical Issues / Interpreters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b="1" dirty="0">
                <a:latin typeface="Calibri" pitchFamily="34" charset="0"/>
                <a:cs typeface="Calibri" pitchFamily="34" charset="0"/>
              </a:rPr>
              <a:t>The patient’s primary nurse and your instructor can contact Pastoral Care to request an Ethics Consult or an Interpreter if needed</a:t>
            </a: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200" b="1" dirty="0">
              <a:latin typeface="Calibri" pitchFamily="34" charset="0"/>
              <a:cs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200" b="1" dirty="0">
              <a:latin typeface="Calibri" pitchFamily="34" charset="0"/>
              <a:cs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200" b="1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555" name="Picture 9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1536700" y="1"/>
            <a:ext cx="913130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cs typeface="Arial" charset="0"/>
              </a:rPr>
              <a:t>Policies and Procedures</a:t>
            </a:r>
          </a:p>
        </p:txBody>
      </p:sp>
      <p:sp>
        <p:nvSpPr>
          <p:cNvPr id="23557" name="Rectangle 1"/>
          <p:cNvSpPr>
            <a:spLocks noChangeArrowheads="1"/>
          </p:cNvSpPr>
          <p:nvPr/>
        </p:nvSpPr>
        <p:spPr bwMode="auto">
          <a:xfrm>
            <a:off x="2627313" y="5791201"/>
            <a:ext cx="571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000" b="1" dirty="0">
                <a:latin typeface="Calibri" panose="020F0502020204030204" pitchFamily="34" charset="0"/>
              </a:rPr>
              <a:t>The American Nurses Association (ANA) Code of Ethics for Nurses provides guidelines for practice.</a:t>
            </a:r>
          </a:p>
        </p:txBody>
      </p:sp>
      <p:pic>
        <p:nvPicPr>
          <p:cNvPr id="23558" name="Picture 9" descr="C:\Documents and Settings\32947\Local Settings\Temporary Internet Files\Content.IE5\JSIBM7KX\MC90007093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429001"/>
            <a:ext cx="32766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10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524000" y="806450"/>
            <a:ext cx="9067800" cy="547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Rapid Response Team (RRT)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Provides early and rapid intervention for patients outside the ICU setting whose condition is deteriorating.  </a:t>
            </a: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CONDITION HELP</a:t>
            </a:r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400" b="1" dirty="0">
                <a:latin typeface="Bookman Old Style" panose="02050604050505020204" pitchFamily="18" charset="0"/>
              </a:rPr>
              <a:t>A Safety Net Program for Patients and Families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b="1" dirty="0">
                <a:latin typeface="Bookman Old Style" panose="02050604050505020204" pitchFamily="18" charset="0"/>
              </a:rPr>
              <a:t>Ability for patients and families to activate a </a:t>
            </a:r>
            <a:r>
              <a:rPr lang="en-US" sz="2800" b="1" dirty="0" err="1">
                <a:latin typeface="Bookman Old Style" panose="02050604050505020204" pitchFamily="18" charset="0"/>
              </a:rPr>
              <a:t>a</a:t>
            </a:r>
            <a:r>
              <a:rPr lang="en-US" sz="2800" b="1" dirty="0">
                <a:latin typeface="Bookman Old Style" panose="02050604050505020204" pitchFamily="18" charset="0"/>
              </a:rPr>
              <a:t> call for help from any hospital phone 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endParaRPr lang="en-US" sz="2800" dirty="0">
              <a:latin typeface="Calibri" pitchFamily="34" charset="0"/>
            </a:endParaRPr>
          </a:p>
        </p:txBody>
      </p:sp>
      <p:pic>
        <p:nvPicPr>
          <p:cNvPr id="24579" name="Picture 6" descr="orange-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1524000" y="-15875"/>
            <a:ext cx="914400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Policies and Procedures</a:t>
            </a:r>
          </a:p>
        </p:txBody>
      </p:sp>
      <p:pic>
        <p:nvPicPr>
          <p:cNvPr id="24581" name="Picture 2" descr="C:\Documents and Settings\32947\Local Settings\Temporary Internet Files\Content.IE5\E1UDLGFO\MC90007131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673" y="2093089"/>
            <a:ext cx="2209800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30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Redcolor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53" y="0"/>
            <a:ext cx="984324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2055"/>
          <p:cNvSpPr>
            <a:spLocks noChangeArrowheads="1"/>
          </p:cNvSpPr>
          <p:nvPr/>
        </p:nvSpPr>
        <p:spPr bwMode="auto">
          <a:xfrm>
            <a:off x="1524000" y="0"/>
            <a:ext cx="8991600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EMERGENCY CODES - Plain Language</a:t>
            </a: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398724"/>
              </p:ext>
            </p:extLst>
          </p:nvPr>
        </p:nvGraphicFramePr>
        <p:xfrm>
          <a:off x="1129554" y="762000"/>
          <a:ext cx="9870140" cy="287851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276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3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2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Event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Sample Scripting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42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Evacuation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Overhead</a:t>
                      </a:r>
                      <a:r>
                        <a:rPr lang="en-US" sz="1800" b="1" dirty="0">
                          <a:effectLst/>
                        </a:rPr>
                        <a:t>: Your attention please, Facility Alert, Immediate Evacuation, Unit 5Central.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05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Fire / Smoke Alarm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Overhead</a:t>
                      </a:r>
                      <a:r>
                        <a:rPr lang="en-US" sz="1800" b="1" dirty="0">
                          <a:effectLst/>
                        </a:rPr>
                        <a:t>: Your attention please, Facility Alert, Fire Alarm activation Unit 5North. 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32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Hazardous / Materials Spill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</a:rPr>
                        <a:t>Overhead:</a:t>
                      </a:r>
                      <a:r>
                        <a:rPr lang="en-US" sz="1800" b="1" dirty="0">
                          <a:effectLst/>
                        </a:rPr>
                        <a:t> Your attention please, Facility Alert, Chemical Spill, 1</a:t>
                      </a:r>
                      <a:r>
                        <a:rPr lang="en-US" sz="1800" b="1" baseline="30000" dirty="0">
                          <a:effectLst/>
                        </a:rPr>
                        <a:t>st</a:t>
                      </a:r>
                      <a:r>
                        <a:rPr lang="en-US" sz="1800" b="1" dirty="0">
                          <a:effectLst/>
                        </a:rPr>
                        <a:t> Floor Laboratory.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366376"/>
              </p:ext>
            </p:extLst>
          </p:nvPr>
        </p:nvGraphicFramePr>
        <p:xfrm>
          <a:off x="1129554" y="3671049"/>
          <a:ext cx="9843246" cy="307676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294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8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36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Mass Casualty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chemeClr val="tx1"/>
                          </a:solidFill>
                          <a:effectLst/>
                        </a:rPr>
                        <a:t>Overhead: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 Your Attention Please, Facility Alert, External Mass Casualty Incident, Emergency Department.   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46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Utility / Technology Interruption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</a:rPr>
                        <a:t>Overhead: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  Your Attention please, Facility Alert  IT Network Downtime, Implement downtime procedures 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36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Weather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chemeClr val="tx1"/>
                          </a:solidFill>
                          <a:effectLst/>
                        </a:rPr>
                        <a:t>Overhead: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 Attention, Facility Alert Tornado Warning. Move away from windows to interior portions of the building. 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219" marR="5921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56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Missing Infant / Child 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Overhead Page: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Security Alert Missing Infant, male infant, last seen in room 322.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31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9144000" cy="1143000"/>
          </a:xfrm>
          <a:solidFill>
            <a:srgbClr val="7C7CDE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 Patient Handling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447800"/>
            <a:ext cx="8610600" cy="47244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POLICY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: All patient transfer/ lifting will be done safely and appropriately to protect the employee and patient from injury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 algn="ctr" eaLnBrk="1" hangingPunct="1">
              <a:buNone/>
              <a:defRPr/>
            </a:pPr>
            <a:r>
              <a:rPr lang="en-US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Consult with the  patient’s nurse </a:t>
            </a:r>
          </a:p>
          <a:p>
            <a:pPr marL="0" indent="0" algn="ctr" eaLnBrk="1" hangingPunct="1">
              <a:buNone/>
              <a:defRPr/>
            </a:pPr>
            <a:r>
              <a:rPr lang="en-US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and your clinical instructor for guidance.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676400" y="6248400"/>
            <a:ext cx="2209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600" dirty="0">
              <a:latin typeface="Times New Roman" panose="02020603050405020304" pitchFamily="18" charset="0"/>
            </a:endParaRPr>
          </a:p>
        </p:txBody>
      </p:sp>
      <p:pic>
        <p:nvPicPr>
          <p:cNvPr id="36869" name="Picture 5" descr="C:\Documents and Settings\32947\Local Settings\Temporary Internet Files\Content.IE5\J5XFGDCN\MC90006027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114801"/>
            <a:ext cx="2133600" cy="27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60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"/>
            <a:ext cx="9144000" cy="879475"/>
          </a:xfrm>
          <a:solidFill>
            <a:srgbClr val="7C7CDE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ucida Sans Unicode" pitchFamily="34" charset="0"/>
              </a:rPr>
              <a:t>Safe Patient Handling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638300" y="1060450"/>
            <a:ext cx="6362700" cy="5638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40000" lnSpcReduction="20000"/>
          </a:bodyPr>
          <a:lstStyle/>
          <a:p>
            <a:pPr eaLnBrk="1" hangingPunct="1">
              <a:defRPr/>
            </a:pPr>
            <a:r>
              <a:rPr 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Lucida Sans Unicode" pitchFamily="34" charset="0"/>
              </a:rPr>
              <a:t>Maxi Move- Lifting and transfer device for the totally dependent individual</a:t>
            </a:r>
          </a:p>
          <a:p>
            <a:pPr lvl="1">
              <a:defRPr/>
            </a:pPr>
            <a:r>
              <a:rPr lang="en-US" sz="5100" b="1" dirty="0">
                <a:latin typeface="Bookman Old Style" panose="02050604050505020204" pitchFamily="18" charset="0"/>
                <a:cs typeface="Lucida Sans Unicode" pitchFamily="34" charset="0"/>
              </a:rPr>
              <a:t>Safe to transport throughout the 	facility</a:t>
            </a:r>
          </a:p>
          <a:p>
            <a:pPr lvl="1">
              <a:defRPr/>
            </a:pPr>
            <a:r>
              <a:rPr lang="en-US" sz="5100" b="1" dirty="0">
                <a:latin typeface="Bookman Old Style" panose="02050604050505020204" pitchFamily="18" charset="0"/>
                <a:cs typeface="Lucida Sans Unicode" pitchFamily="34" charset="0"/>
              </a:rPr>
              <a:t>Weigh individual during lifting   </a:t>
            </a:r>
          </a:p>
          <a:p>
            <a:pPr marL="0" indent="0">
              <a:buNone/>
              <a:defRPr/>
            </a:pPr>
            <a:endParaRPr lang="en-US" sz="5100" b="1" dirty="0">
              <a:latin typeface="Bookman Old Style" panose="02050604050505020204" pitchFamily="18" charset="0"/>
              <a:cs typeface="Calibri" pitchFamily="34" charset="0"/>
            </a:endParaRPr>
          </a:p>
          <a:p>
            <a:pPr marL="0" indent="0">
              <a:buNone/>
              <a:defRPr/>
            </a:pPr>
            <a:endParaRPr lang="en-US" sz="5100" b="1" dirty="0">
              <a:latin typeface="Bookman Old Style" panose="02050604050505020204" pitchFamily="18" charset="0"/>
              <a:cs typeface="Calibri" pitchFamily="34" charset="0"/>
            </a:endParaRPr>
          </a:p>
          <a:p>
            <a:pPr marL="0" indent="0">
              <a:buNone/>
              <a:defRPr/>
            </a:pPr>
            <a:endParaRPr lang="en-US" sz="5100" b="1" dirty="0">
              <a:latin typeface="Bookman Old Style" panose="02050604050505020204" pitchFamily="18" charset="0"/>
              <a:cs typeface="Calibri" pitchFamily="34" charset="0"/>
            </a:endParaRPr>
          </a:p>
          <a:p>
            <a:pPr marL="0" indent="0">
              <a:buNone/>
              <a:defRPr/>
            </a:pPr>
            <a:r>
              <a:rPr 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alibri" pitchFamily="34" charset="0"/>
              </a:rPr>
              <a:t>Isolation </a:t>
            </a:r>
            <a:r>
              <a:rPr lang="en-US" sz="6700" b="1" dirty="0">
                <a:latin typeface="Bookman Old Style" panose="02050604050505020204" pitchFamily="18" charset="0"/>
                <a:cs typeface="Calibri" pitchFamily="34" charset="0"/>
              </a:rPr>
              <a:t>– Signage on doors with instructions. Do not enter patient’s rooms that require a </a:t>
            </a:r>
            <a:r>
              <a:rPr lang="en-US" sz="6700" b="1" i="1" dirty="0">
                <a:latin typeface="Bookman Old Style" panose="02050604050505020204" pitchFamily="18" charset="0"/>
                <a:cs typeface="Calibri" pitchFamily="34" charset="0"/>
              </a:rPr>
              <a:t>special </a:t>
            </a:r>
            <a:r>
              <a:rPr lang="en-US" sz="6700" b="1" dirty="0">
                <a:latin typeface="Bookman Old Style" panose="02050604050505020204" pitchFamily="18" charset="0"/>
                <a:cs typeface="Calibri" pitchFamily="34" charset="0"/>
              </a:rPr>
              <a:t>mask</a:t>
            </a:r>
          </a:p>
          <a:p>
            <a:pPr marL="0" indent="0" algn="ctr">
              <a:buNone/>
              <a:defRPr/>
            </a:pPr>
            <a:endParaRPr lang="en-US" sz="5100" b="1" dirty="0">
              <a:solidFill>
                <a:srgbClr val="7030A0"/>
              </a:solidFill>
              <a:latin typeface="Bookman Old Style" panose="02050604050505020204" pitchFamily="18" charset="0"/>
              <a:cs typeface="Calibri" pitchFamily="34" charset="0"/>
            </a:endParaRPr>
          </a:p>
          <a:p>
            <a:pPr marL="0" indent="0" algn="ctr">
              <a:buNone/>
              <a:defRPr/>
            </a:pPr>
            <a:endParaRPr lang="en-US" sz="20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  <a:defRPr/>
            </a:pPr>
            <a:r>
              <a:rPr lang="en-US" sz="70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Consult with the  patient’s nurse and your clinical instructor for guidance.</a:t>
            </a:r>
          </a:p>
        </p:txBody>
      </p:sp>
      <p:pic>
        <p:nvPicPr>
          <p:cNvPr id="38917" name="Picture 6" descr="MaxiMove Dem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060450"/>
            <a:ext cx="2286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931" y="4060824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1981200" y="990600"/>
            <a:ext cx="8229600" cy="990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dirty="0">
                <a:latin typeface="+mn-lt"/>
              </a:rPr>
              <a:t>Team Communication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130" y="1828800"/>
            <a:ext cx="11771870" cy="50292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3600" b="1" dirty="0"/>
              <a:t>SBAR</a:t>
            </a:r>
            <a:r>
              <a:rPr lang="en-US" dirty="0"/>
              <a:t> – Effective communication tool. Consistent and organized to promote patient safety</a:t>
            </a:r>
          </a:p>
          <a:p>
            <a:pPr marL="0" indent="0">
              <a:buNone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Gather information prior to communication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b="1" dirty="0"/>
              <a:t>S</a:t>
            </a:r>
            <a:r>
              <a:rPr lang="en-US" dirty="0"/>
              <a:t>ituation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b="1" dirty="0"/>
              <a:t>B</a:t>
            </a:r>
            <a:r>
              <a:rPr lang="en-US" dirty="0"/>
              <a:t>ackground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b="1" dirty="0"/>
              <a:t>A</a:t>
            </a:r>
            <a:r>
              <a:rPr lang="en-US" dirty="0"/>
              <a:t>ssessment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b="1" dirty="0"/>
              <a:t>R</a:t>
            </a:r>
            <a:r>
              <a:rPr lang="en-US" dirty="0"/>
              <a:t>ecommendations</a:t>
            </a:r>
          </a:p>
          <a:p>
            <a:pPr marL="0" indent="0">
              <a:buNone/>
              <a:defRPr/>
            </a:pP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pic>
        <p:nvPicPr>
          <p:cNvPr id="40964" name="Picture 15" descr="mau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1524000" y="152401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General 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Guidelines</a:t>
            </a:r>
          </a:p>
        </p:txBody>
      </p:sp>
      <p:pic>
        <p:nvPicPr>
          <p:cNvPr id="40966" name="Picture 2" descr="C:\Program Files\Microsoft Office\MEDIA\CAGCAT10\j0332268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191000"/>
            <a:ext cx="18288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28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1981200" y="990600"/>
            <a:ext cx="8229600" cy="990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>
                <a:latin typeface="+mn-lt"/>
              </a:rPr>
              <a:t>Team Communication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828800"/>
            <a:ext cx="8915400" cy="50292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b="1" dirty="0"/>
          </a:p>
          <a:p>
            <a:pPr marL="0" indent="0">
              <a:buNone/>
              <a:defRPr/>
            </a:pPr>
            <a:r>
              <a:rPr lang="en-US" b="1" dirty="0"/>
              <a:t>HAND-OFF / HALL PASS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/>
              <a:t>Internal and external transfer of care</a:t>
            </a:r>
          </a:p>
          <a:p>
            <a:pPr marL="400050" lvl="1" indent="0">
              <a:buFont typeface="Arial" charset="0"/>
              <a:buChar char="–"/>
              <a:defRPr/>
            </a:pPr>
            <a:r>
              <a:rPr lang="en-US" dirty="0"/>
              <a:t> Shift Report</a:t>
            </a:r>
          </a:p>
          <a:p>
            <a:pPr marL="400050" lvl="1" indent="0">
              <a:buFont typeface="Arial" charset="0"/>
              <a:buChar char="–"/>
              <a:defRPr/>
            </a:pPr>
            <a:r>
              <a:rPr lang="en-US" dirty="0"/>
              <a:t> Coverage for lunch / breaks</a:t>
            </a:r>
          </a:p>
          <a:p>
            <a:pPr marL="400050" lvl="1" indent="0">
              <a:buFont typeface="Arial" charset="0"/>
              <a:buChar char="–"/>
              <a:defRPr/>
            </a:pPr>
            <a:r>
              <a:rPr lang="en-US" dirty="0"/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Critical</a:t>
            </a:r>
            <a:r>
              <a:rPr lang="en-US" dirty="0"/>
              <a:t> Lab and Radiology Results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b="1" dirty="0"/>
              <a:t>Requires uninterrupted time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dirty="0"/>
              <a:t>Requires ability to ask questions</a:t>
            </a:r>
          </a:p>
        </p:txBody>
      </p:sp>
      <p:pic>
        <p:nvPicPr>
          <p:cNvPr id="41988" name="Picture 15" descr="mau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1524000" y="152401"/>
            <a:ext cx="9067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General Guidelines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678" y="3717067"/>
            <a:ext cx="4048125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97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12700"/>
            <a:ext cx="9067800" cy="1779588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Cone Health is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 Certified 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Chest Pain &amp; Stroke Center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95800" y="2133600"/>
            <a:ext cx="6400800" cy="32004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Heart Attack Symptoms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Recognize</a:t>
            </a:r>
          </a:p>
          <a:p>
            <a:pPr eaLnBrk="1" hangingPunct="1"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</a:p>
          <a:p>
            <a:pPr eaLnBrk="1" hangingPunct="1"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to Do</a:t>
            </a:r>
          </a:p>
        </p:txBody>
      </p:sp>
      <p:pic>
        <p:nvPicPr>
          <p:cNvPr id="2867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19326"/>
            <a:ext cx="274320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38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76200"/>
            <a:ext cx="9067800" cy="1143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Chest Discomfort May Be </a:t>
            </a:r>
            <a:b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Sign of a Heart Attack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447800"/>
            <a:ext cx="8534400" cy="502920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Pressure, heaviness</a:t>
            </a:r>
          </a:p>
          <a:p>
            <a:pPr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Squeezing, tightness</a:t>
            </a:r>
          </a:p>
          <a:p>
            <a:pPr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Burning</a:t>
            </a:r>
          </a:p>
          <a:p>
            <a:pPr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Lasts more than 2 minutes</a:t>
            </a:r>
          </a:p>
          <a:p>
            <a:pPr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come &amp; go</a:t>
            </a:r>
          </a:p>
          <a:p>
            <a:pPr marL="0" indent="0">
              <a:buNone/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Sometimes Heart Attacks only cause Pain in …</a:t>
            </a:r>
          </a:p>
          <a:p>
            <a:pPr eaLnBrk="1" hangingPunct="1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or both arms.      Back.         Neck</a:t>
            </a:r>
          </a:p>
          <a:p>
            <a:pPr marL="0" indent="0">
              <a:buNone/>
              <a:defRPr/>
            </a:pPr>
            <a:endParaRPr lang="en-US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n-US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Shortness of breath.  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Breaking out in a cold sweat</a:t>
            </a:r>
          </a:p>
          <a:p>
            <a:pPr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Nausea, vomiting.    Light headedness</a:t>
            </a:r>
          </a:p>
          <a:p>
            <a:pPr eaLnBrk="1" hangingPunct="1"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Extreme weakness, fatigue</a:t>
            </a:r>
          </a:p>
          <a:p>
            <a:pPr eaLnBrk="1" hangingPunct="1">
              <a:defRPr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7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314451"/>
            <a:ext cx="1752600" cy="199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1" y="3749675"/>
            <a:ext cx="18002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Rectangle 1"/>
          <p:cNvSpPr>
            <a:spLocks noChangeArrowheads="1"/>
          </p:cNvSpPr>
          <p:nvPr/>
        </p:nvSpPr>
        <p:spPr bwMode="auto">
          <a:xfrm>
            <a:off x="1676400" y="4459288"/>
            <a:ext cx="7391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Signs of a Heart Attack </a:t>
            </a:r>
          </a:p>
        </p:txBody>
      </p:sp>
      <p:pic>
        <p:nvPicPr>
          <p:cNvPr id="2970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063" y="5148263"/>
            <a:ext cx="1504950" cy="151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4" name="Content Placeholder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064" y="1296988"/>
            <a:ext cx="1984375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3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0"/>
            <a:ext cx="9144000" cy="6400800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a guest or employee has symptoms of a </a:t>
            </a:r>
            <a:b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heart attack</a:t>
            </a:r>
            <a:r>
              <a:rPr lang="en-US" sz="3200" b="1" dirty="0">
                <a:solidFill>
                  <a:srgbClr val="FF0000"/>
                </a:solidFill>
              </a:rPr>
              <a:t>:</a:t>
            </a:r>
            <a:br>
              <a:rPr lang="en-US" sz="3200" b="1" dirty="0">
                <a:solidFill>
                  <a:srgbClr val="FF0000"/>
                </a:solidFill>
              </a:rPr>
            </a:br>
            <a:br>
              <a:rPr lang="en-US" sz="3200" b="1" dirty="0"/>
            </a:br>
            <a:r>
              <a:rPr lang="en-US" sz="2000" b="1" dirty="0"/>
              <a:t>-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Notify an RN or other healthcare provider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Assist patient into a wheelchair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Transport to the Emergency Department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If there is no ED available, call 911 for emergency care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rgbClr val="002060"/>
                </a:solidFill>
              </a:rPr>
              <a:t>If a patient has symptoms of a heart attack:</a:t>
            </a:r>
            <a:br>
              <a:rPr lang="en-US" sz="2800" b="1" dirty="0">
                <a:solidFill>
                  <a:srgbClr val="002060"/>
                </a:solidFill>
              </a:rPr>
            </a:br>
            <a:r>
              <a:rPr lang="en-US" sz="2800" b="1" dirty="0">
                <a:solidFill>
                  <a:srgbClr val="002060"/>
                </a:solidFill>
              </a:rPr>
              <a:t>-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Notify the patient’s nurse or medical caregiver immediately</a:t>
            </a:r>
            <a:br>
              <a:rPr lang="en-US" sz="3200" dirty="0"/>
            </a:br>
            <a:br>
              <a:rPr lang="en-US" sz="3200" dirty="0"/>
            </a:b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2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76" y="3352800"/>
            <a:ext cx="2492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1995-he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00" y="990600"/>
            <a:ext cx="13652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31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5600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 Stroke Looks Like…</a:t>
            </a:r>
          </a:p>
        </p:txBody>
      </p:sp>
      <p:pic>
        <p:nvPicPr>
          <p:cNvPr id="31747" name="Content Placeholder 12" descr="facial droop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400"/>
            <a:ext cx="1600200" cy="1760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8" name="Content Placeholder 11"/>
          <p:cNvSpPr>
            <a:spLocks noGrp="1"/>
          </p:cNvSpPr>
          <p:nvPr>
            <p:ph sz="half" idx="2"/>
          </p:nvPr>
        </p:nvSpPr>
        <p:spPr>
          <a:xfrm>
            <a:off x="4237038" y="228600"/>
            <a:ext cx="6400800" cy="662940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Stroke Signs and Symptoms: </a:t>
            </a:r>
          </a:p>
          <a:p>
            <a:pPr marL="0" indent="0">
              <a:buNone/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Numbness or weakness of the face, arm or leg…especially on one side!</a:t>
            </a:r>
          </a:p>
          <a:p>
            <a:pPr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Trouble seeing in one or both eyes!</a:t>
            </a:r>
          </a:p>
          <a:p>
            <a:pPr>
              <a:buFont typeface="Arial" pitchFamily="34" charset="0"/>
              <a:buChar char="•"/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en-US" sz="4400" dirty="0"/>
          </a:p>
        </p:txBody>
      </p:sp>
      <p:pic>
        <p:nvPicPr>
          <p:cNvPr id="31749" name="Content Placeholder 10" descr="Visual Los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84389"/>
            <a:ext cx="220980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Content Placeholder 9" descr="Difficulty speaking.wm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191001"/>
            <a:ext cx="27432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Content Placeholder 8" descr="Difficulty%20Speakin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763" y="4191001"/>
            <a:ext cx="289560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98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 bwMode="auto">
          <a:xfrm>
            <a:off x="1600200" y="274638"/>
            <a:ext cx="8991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5600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 Stroke Looks Like…</a:t>
            </a:r>
          </a:p>
        </p:txBody>
      </p:sp>
      <p:sp>
        <p:nvSpPr>
          <p:cNvPr id="132099" name="Content Placeholder 6"/>
          <p:cNvSpPr>
            <a:spLocks noGrp="1"/>
          </p:cNvSpPr>
          <p:nvPr>
            <p:ph sz="half" idx="1"/>
          </p:nvPr>
        </p:nvSpPr>
        <p:spPr>
          <a:xfrm>
            <a:off x="4343400" y="228600"/>
            <a:ext cx="6172200" cy="6400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Stroke Signs and Symptoms: </a:t>
            </a:r>
          </a:p>
          <a:p>
            <a:pPr marL="0" indent="0" algn="ctr">
              <a:buNone/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Trouble walking, loss of balance or coordination!</a:t>
            </a:r>
          </a:p>
          <a:p>
            <a:pPr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Worst  Headache of my Life”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no known cause!</a:t>
            </a:r>
          </a:p>
          <a:p>
            <a:pPr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772" name="Content Placeholder 8" descr="arm weakness1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762001"/>
            <a:ext cx="2162175" cy="277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Content Placeholder 7" descr="Headach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3554414"/>
            <a:ext cx="2709863" cy="254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62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4478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/>
              <a:t>What should you do if you think a patient or visitor is having a STROKE?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46768" y="2183755"/>
            <a:ext cx="7772400" cy="320087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Notify a  Nurse or other Healthcare Provider!  </a:t>
            </a:r>
          </a:p>
          <a:p>
            <a:pPr>
              <a:defRPr/>
            </a:pPr>
            <a:r>
              <a:rPr lang="en-US" sz="5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Call</a:t>
            </a:r>
            <a:r>
              <a:rPr lang="en-US" sz="5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52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</a:t>
            </a:r>
            <a:r>
              <a:rPr lang="en-US" sz="5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if you are not at  the hospital!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4815" y="5257801"/>
            <a:ext cx="558082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7200" b="1" i="1" dirty="0">
                <a:ln w="1905"/>
                <a:solidFill>
                  <a:srgbClr val="F2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Get Help Fast!</a:t>
            </a:r>
          </a:p>
        </p:txBody>
      </p:sp>
      <p:sp>
        <p:nvSpPr>
          <p:cNvPr id="6" name="Rectangle 5"/>
          <p:cNvSpPr/>
          <p:nvPr/>
        </p:nvSpPr>
        <p:spPr>
          <a:xfrm>
            <a:off x="3365665" y="3584137"/>
            <a:ext cx="170946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7200" b="1" dirty="0">
                <a:ln w="1905"/>
                <a:solidFill>
                  <a:srgbClr val="F2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911</a:t>
            </a:r>
          </a:p>
        </p:txBody>
      </p:sp>
    </p:spTree>
    <p:extLst>
      <p:ext uri="{BB962C8B-B14F-4D97-AF65-F5344CB8AC3E}">
        <p14:creationId xmlns:p14="http://schemas.microsoft.com/office/powerpoint/2010/main" val="199662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6ACE560-9886-7040-B095-14B721D505F7}"/>
              </a:ext>
            </a:extLst>
          </p:cNvPr>
          <p:cNvSpPr/>
          <p:nvPr/>
        </p:nvSpPr>
        <p:spPr>
          <a:xfrm>
            <a:off x="728870" y="2703443"/>
            <a:ext cx="10376452" cy="282271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842" name="Title 1"/>
          <p:cNvSpPr>
            <a:spLocks noGrp="1"/>
          </p:cNvSpPr>
          <p:nvPr>
            <p:ph type="title"/>
          </p:nvPr>
        </p:nvSpPr>
        <p:spPr bwMode="auto">
          <a:xfrm>
            <a:off x="1524000" y="0"/>
            <a:ext cx="9144000" cy="12827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make a difference in a stroke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patient’s life! </a:t>
            </a:r>
          </a:p>
        </p:txBody>
      </p:sp>
      <p:sp>
        <p:nvSpPr>
          <p:cNvPr id="34819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524000" y="1622426"/>
            <a:ext cx="2971800" cy="606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3600" b="1" dirty="0"/>
              <a:t>REMEMBER…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4419600" y="1462386"/>
            <a:ext cx="411480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6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“Be FAST”</a:t>
            </a:r>
          </a:p>
        </p:txBody>
      </p:sp>
      <p:pic>
        <p:nvPicPr>
          <p:cNvPr id="6" name="Picture 5" descr="facial dro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4233" y="3052351"/>
            <a:ext cx="1258888" cy="124618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arm weakne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038" y="3048973"/>
            <a:ext cx="1252538" cy="1268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823" name="Picture 7" descr="Difficulty%20Speakin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270" y="2981389"/>
            <a:ext cx="1382712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4" descr="C:\Users\ashcrafs\AppData\Local\Microsoft\Windows\Temporary Internet Files\Content.IE5\814BKYMR\MC900431586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8289" y="2982638"/>
            <a:ext cx="14319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4963" y="3073125"/>
            <a:ext cx="1219200" cy="1247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2327" y="3038200"/>
            <a:ext cx="1247775" cy="123666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851" name="TextBox 11"/>
          <p:cNvSpPr txBox="1">
            <a:spLocks noChangeArrowheads="1"/>
          </p:cNvSpPr>
          <p:nvPr/>
        </p:nvSpPr>
        <p:spPr bwMode="auto">
          <a:xfrm>
            <a:off x="3364570" y="4456747"/>
            <a:ext cx="90328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400" b="1" dirty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</a:t>
            </a:r>
          </a:p>
          <a:p>
            <a:pPr algn="ctr" eaLnBrk="1" hangingPunct="1">
              <a:defRPr/>
            </a:pPr>
            <a:r>
              <a:rPr lang="en-US" sz="1400" b="1" dirty="0">
                <a:solidFill>
                  <a:schemeClr val="bg1"/>
                </a:solidFill>
              </a:rPr>
              <a:t>Double</a:t>
            </a:r>
          </a:p>
          <a:p>
            <a:pPr algn="ctr" eaLnBrk="1" hangingPunct="1">
              <a:defRPr/>
            </a:pPr>
            <a:r>
              <a:rPr lang="en-US" sz="1400" b="1" dirty="0">
                <a:solidFill>
                  <a:schemeClr val="bg1"/>
                </a:solidFill>
              </a:rPr>
              <a:t>Blurred</a:t>
            </a:r>
          </a:p>
        </p:txBody>
      </p:sp>
      <p:sp>
        <p:nvSpPr>
          <p:cNvPr id="34828" name="TextBox 15"/>
          <p:cNvSpPr txBox="1">
            <a:spLocks noChangeArrowheads="1"/>
          </p:cNvSpPr>
          <p:nvPr/>
        </p:nvSpPr>
        <p:spPr bwMode="auto">
          <a:xfrm>
            <a:off x="1489095" y="4476909"/>
            <a:ext cx="13902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20000"/>
                </a:solidFill>
              </a:rPr>
              <a:t>B</a:t>
            </a:r>
            <a:r>
              <a:rPr lang="en-US" altLang="en-US" sz="2400" b="1" dirty="0">
                <a:solidFill>
                  <a:schemeClr val="bg1"/>
                </a:solidFill>
              </a:rPr>
              <a:t>alance</a:t>
            </a:r>
          </a:p>
        </p:txBody>
      </p:sp>
      <p:sp>
        <p:nvSpPr>
          <p:cNvPr id="35853" name="TextBox 17"/>
          <p:cNvSpPr txBox="1">
            <a:spLocks noChangeArrowheads="1"/>
          </p:cNvSpPr>
          <p:nvPr/>
        </p:nvSpPr>
        <p:spPr bwMode="auto">
          <a:xfrm>
            <a:off x="4875039" y="4512649"/>
            <a:ext cx="105727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400" b="1" dirty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acial</a:t>
            </a:r>
          </a:p>
          <a:p>
            <a:pPr algn="ctr" eaLnBrk="1" hangingPunct="1">
              <a:defRPr/>
            </a:pPr>
            <a:r>
              <a:rPr lang="en-US" sz="1400" b="1" dirty="0">
                <a:solidFill>
                  <a:schemeClr val="bg1"/>
                </a:solidFill>
              </a:rPr>
              <a:t>Droop</a:t>
            </a:r>
          </a:p>
        </p:txBody>
      </p:sp>
      <p:sp>
        <p:nvSpPr>
          <p:cNvPr id="35854" name="TextBox 18"/>
          <p:cNvSpPr txBox="1">
            <a:spLocks noChangeArrowheads="1"/>
          </p:cNvSpPr>
          <p:nvPr/>
        </p:nvSpPr>
        <p:spPr bwMode="auto">
          <a:xfrm>
            <a:off x="6359527" y="4525087"/>
            <a:ext cx="10572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400" b="1" dirty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</a:t>
            </a:r>
          </a:p>
          <a:p>
            <a:pPr algn="ctr" eaLnBrk="1" hangingPunct="1">
              <a:defRPr/>
            </a:pPr>
            <a:r>
              <a:rPr lang="en-US" sz="1400" b="1" dirty="0">
                <a:solidFill>
                  <a:schemeClr val="bg1"/>
                </a:solidFill>
              </a:rPr>
              <a:t>Leg </a:t>
            </a:r>
          </a:p>
          <a:p>
            <a:pPr algn="ctr" eaLnBrk="1" hangingPunct="1">
              <a:defRPr/>
            </a:pPr>
            <a:r>
              <a:rPr lang="en-US" sz="1400" b="1" dirty="0">
                <a:solidFill>
                  <a:schemeClr val="bg1"/>
                </a:solidFill>
              </a:rPr>
              <a:t>Weakness</a:t>
            </a:r>
          </a:p>
        </p:txBody>
      </p:sp>
      <p:sp>
        <p:nvSpPr>
          <p:cNvPr id="35855" name="TextBox 19"/>
          <p:cNvSpPr txBox="1">
            <a:spLocks noChangeArrowheads="1"/>
          </p:cNvSpPr>
          <p:nvPr/>
        </p:nvSpPr>
        <p:spPr bwMode="auto">
          <a:xfrm>
            <a:off x="7831657" y="4512649"/>
            <a:ext cx="1277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400" b="1" dirty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peech</a:t>
            </a:r>
          </a:p>
        </p:txBody>
      </p:sp>
      <p:sp>
        <p:nvSpPr>
          <p:cNvPr id="35856" name="TextBox 20"/>
          <p:cNvSpPr txBox="1">
            <a:spLocks noChangeArrowheads="1"/>
          </p:cNvSpPr>
          <p:nvPr/>
        </p:nvSpPr>
        <p:spPr bwMode="auto">
          <a:xfrm>
            <a:off x="9363076" y="4524998"/>
            <a:ext cx="1022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400" b="1" dirty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r>
              <a:rPr lang="en-US" sz="2400" b="1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8FE1C1-EEE6-764B-B564-DD7FCFFAAD2C}"/>
              </a:ext>
            </a:extLst>
          </p:cNvPr>
          <p:cNvSpPr txBox="1"/>
          <p:nvPr/>
        </p:nvSpPr>
        <p:spPr>
          <a:xfrm>
            <a:off x="106017" y="5751551"/>
            <a:ext cx="3058287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dirty="0"/>
            </a:br>
            <a:endParaRPr lang="en-US" dirty="0"/>
          </a:p>
          <a:p>
            <a:r>
              <a:rPr lang="en-US" sz="1200" dirty="0"/>
              <a:t> </a:t>
            </a:r>
            <a:r>
              <a:rPr lang="en-US" sz="1200" i="1" dirty="0"/>
              <a:t>“BE FAST was developed by Intermountain Healthcare, as an adaptation of the FAST model implemented by the American Stroke Association. </a:t>
            </a:r>
            <a:br>
              <a:rPr lang="en-US" sz="1200" i="1" dirty="0"/>
            </a:br>
            <a:r>
              <a:rPr lang="en-US" sz="1200" i="1" dirty="0"/>
              <a:t>Reproduced with permission from Intermountain Healthcare.  Copyright 2011, Intermountain Healthcare.”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28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mau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1600200" y="-15875"/>
            <a:ext cx="8610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General Guidelines</a:t>
            </a:r>
          </a:p>
        </p:txBody>
      </p:sp>
      <p:sp>
        <p:nvSpPr>
          <p:cNvPr id="47108" name="Text Box 5"/>
          <p:cNvSpPr txBox="1">
            <a:spLocks noChangeArrowheads="1"/>
          </p:cNvSpPr>
          <p:nvPr/>
        </p:nvSpPr>
        <p:spPr bwMode="auto">
          <a:xfrm>
            <a:off x="1828800" y="765175"/>
            <a:ext cx="8458200" cy="561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2800" b="1" dirty="0"/>
              <a:t>Phones/Valuables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 b="1" dirty="0"/>
              <a:t>• </a:t>
            </a:r>
            <a:r>
              <a:rPr lang="en-US" altLang="en-US" sz="2400" dirty="0"/>
              <a:t>Personal phone calls should be limited to emergencies.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3200" b="1" dirty="0"/>
              <a:t>• </a:t>
            </a:r>
            <a:r>
              <a:rPr lang="en-US" altLang="en-US" sz="3200" b="1" dirty="0">
                <a:solidFill>
                  <a:srgbClr val="FF0000"/>
                </a:solidFill>
              </a:rPr>
              <a:t>Personal cellular phones are to be turned</a:t>
            </a:r>
            <a:br>
              <a:rPr lang="en-US" altLang="en-US" sz="3200" b="1" dirty="0">
                <a:solidFill>
                  <a:srgbClr val="FF0000"/>
                </a:solidFill>
              </a:rPr>
            </a:br>
            <a:r>
              <a:rPr lang="en-US" altLang="en-US" sz="3200" b="1" dirty="0">
                <a:solidFill>
                  <a:srgbClr val="FF0000"/>
                </a:solidFill>
              </a:rPr>
              <a:t>  off and </a:t>
            </a:r>
            <a:r>
              <a:rPr lang="en-US" altLang="en-US" sz="3200" b="1" u="sng" dirty="0">
                <a:solidFill>
                  <a:srgbClr val="FF0000"/>
                </a:solidFill>
              </a:rPr>
              <a:t>not used in </a:t>
            </a:r>
            <a:br>
              <a:rPr lang="en-US" altLang="en-US" sz="3200" b="1" u="sng" dirty="0">
                <a:solidFill>
                  <a:srgbClr val="FF0000"/>
                </a:solidFill>
              </a:rPr>
            </a:br>
            <a:r>
              <a:rPr lang="en-US" altLang="en-US" sz="3200" b="1" dirty="0">
                <a:solidFill>
                  <a:srgbClr val="FF0000"/>
                </a:solidFill>
              </a:rPr>
              <a:t>  </a:t>
            </a:r>
            <a:r>
              <a:rPr lang="en-US" altLang="en-US" sz="3200" b="1" u="sng" dirty="0">
                <a:solidFill>
                  <a:srgbClr val="FF0000"/>
                </a:solidFill>
              </a:rPr>
              <a:t>clinical settings</a:t>
            </a:r>
            <a:r>
              <a:rPr lang="en-US" altLang="en-US" sz="3200" b="1" dirty="0">
                <a:solidFill>
                  <a:srgbClr val="FF0000"/>
                </a:solidFill>
              </a:rPr>
              <a:t>.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 dirty="0"/>
              <a:t>• Storage is limited for personal belongings.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 dirty="0"/>
              <a:t>• Valuables cannot be secured.</a:t>
            </a:r>
          </a:p>
          <a:p>
            <a:pPr marL="342900" indent="-342900" eaLnBrk="1" hangingPunct="1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400" dirty="0"/>
              <a:t>Avoid social media posts.</a:t>
            </a:r>
          </a:p>
          <a:p>
            <a:pPr marL="342900" indent="-342900" eaLnBrk="1" hangingPunct="1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400" dirty="0"/>
              <a:t>Caution topics for public conversations </a:t>
            </a:r>
          </a:p>
          <a:p>
            <a:pPr marL="342900" indent="-342900" eaLnBrk="1" hangingPunct="1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400" dirty="0"/>
              <a:t>Printing materials is prohibited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endParaRPr lang="en-US" altLang="en-US" sz="2400" dirty="0"/>
          </a:p>
        </p:txBody>
      </p:sp>
      <p:pic>
        <p:nvPicPr>
          <p:cNvPr id="47109" name="Picture 6" descr="NoCe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286000"/>
            <a:ext cx="20955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3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mau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1524000" y="-15875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General Guidelines</a:t>
            </a:r>
          </a:p>
        </p:txBody>
      </p:sp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1184223" y="685800"/>
            <a:ext cx="9483777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b="1" dirty="0">
                <a:latin typeface="Arial" charset="0"/>
                <a:cs typeface="Arial" charset="0"/>
              </a:rPr>
              <a:t>Student Parking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400" b="1" dirty="0">
                <a:solidFill>
                  <a:srgbClr val="CA99B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Carpooling is strongly encouraged on each campus.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u="sng" dirty="0">
                <a:latin typeface="Arial" charset="0"/>
                <a:cs typeface="Arial" charset="0"/>
              </a:rPr>
              <a:t>Moses Cone Hospital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–3</a:t>
            </a:r>
            <a:r>
              <a:rPr lang="en-US" sz="2000" baseline="30000" dirty="0">
                <a:latin typeface="Arial" charset="0"/>
                <a:cs typeface="Arial" charset="0"/>
              </a:rPr>
              <a:t>rd</a:t>
            </a:r>
            <a:r>
              <a:rPr lang="en-US" sz="2000" dirty="0">
                <a:latin typeface="Arial" charset="0"/>
                <a:cs typeface="Arial" charset="0"/>
              </a:rPr>
              <a:t> level of the Visitor Garage accessed from Church Street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endParaRPr lang="en-US" sz="2000" dirty="0">
              <a:solidFill>
                <a:srgbClr val="FFFFCC"/>
              </a:solidFill>
              <a:latin typeface="Times New Roman" charset="0"/>
              <a:cs typeface="Times New Roman" charset="0"/>
            </a:endParaRP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u="sng" dirty="0">
                <a:latin typeface="Arial" charset="0"/>
                <a:cs typeface="Arial" charset="0"/>
              </a:rPr>
              <a:t>Wesley Long Hospital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– Employee parking lot located off N. Elam and Friendly avenues. </a:t>
            </a:r>
            <a:br>
              <a:rPr lang="en-US" sz="2000" dirty="0">
                <a:latin typeface="Arial" charset="0"/>
                <a:cs typeface="Arial" charset="0"/>
              </a:rPr>
            </a:br>
            <a:r>
              <a:rPr lang="en-US" sz="2000" b="1" u="sng" dirty="0">
                <a:latin typeface="Arial" charset="0"/>
                <a:cs typeface="Arial" charset="0"/>
              </a:rPr>
              <a:t>Women’s Hospital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–Upper Employee Lot 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u="sng" dirty="0">
                <a:latin typeface="Arial" charset="0"/>
                <a:cs typeface="Arial" charset="0"/>
              </a:rPr>
              <a:t>Annie Penn Hospital 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Employee parking lot located adjacent to the South Main Street exit of the hospital lot.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u="sng" dirty="0">
                <a:latin typeface="Arial" charset="0"/>
                <a:cs typeface="Arial" charset="0"/>
              </a:rPr>
              <a:t>Behavioral Health Hospital</a:t>
            </a:r>
            <a:r>
              <a:rPr lang="en-US" sz="2000" b="1" dirty="0">
                <a:latin typeface="Arial" charset="0"/>
                <a:cs typeface="Arial" charset="0"/>
              </a:rPr>
              <a:t> – U</a:t>
            </a:r>
            <a:r>
              <a:rPr lang="en-US" sz="2000" dirty="0">
                <a:latin typeface="Arial" charset="0"/>
                <a:cs typeface="Arial" charset="0"/>
              </a:rPr>
              <a:t>pper middle lot and to the left of the building.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000" b="1" u="sng" dirty="0">
                <a:latin typeface="Arial" charset="0"/>
                <a:cs typeface="Arial" charset="0"/>
              </a:rPr>
              <a:t>Alamance Regional Medical Center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– </a:t>
            </a:r>
            <a:r>
              <a:rPr lang="en-US" sz="2000" b="1" dirty="0">
                <a:latin typeface="Arial" charset="0"/>
                <a:cs typeface="Arial" charset="0"/>
              </a:rPr>
              <a:t>S Lot </a:t>
            </a:r>
            <a:r>
              <a:rPr lang="en-US" sz="2000" dirty="0">
                <a:latin typeface="Arial" charset="0"/>
                <a:cs typeface="Arial" charset="0"/>
              </a:rPr>
              <a:t>across from Medical Mall entrance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514" y="5126800"/>
            <a:ext cx="1826971" cy="138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1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9144000" cy="1447800"/>
          </a:xfrm>
          <a:solidFill>
            <a:srgbClr val="7CAEB0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br>
              <a:rPr lang="en-US" sz="3600" dirty="0"/>
            </a:br>
            <a:r>
              <a:rPr lang="en-US" sz="5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THANK YOU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We are confident you will have an exceptional learning experience at Cone Health.  </a:t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</a:b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Please sign the 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Orientation Acknowledgement Form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and give to your Faculty</a:t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600" dirty="0"/>
            </a:b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9155" name="Picture 3" descr="C:\Documents and Settings\30005\Local Settings\Temporary Internet Files\Content.IE5\L15R8CMW\MC90025052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0" y="152400"/>
            <a:ext cx="19764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32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9236</TotalTime>
  <Words>2368</Words>
  <Application>Microsoft Macintosh PowerPoint</Application>
  <PresentationFormat>Widescreen</PresentationFormat>
  <Paragraphs>450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6" baseType="lpstr">
      <vt:lpstr>ＭＳ Ｐゴシック</vt:lpstr>
      <vt:lpstr>ＭＳ Ｐゴシック</vt:lpstr>
      <vt:lpstr>Aharoni</vt:lpstr>
      <vt:lpstr>Arial</vt:lpstr>
      <vt:lpstr>Arial Narrow</vt:lpstr>
      <vt:lpstr>Bookman Old Style</vt:lpstr>
      <vt:lpstr>Calibri</vt:lpstr>
      <vt:lpstr>Calibri Light</vt:lpstr>
      <vt:lpstr>Comic Sans MS</vt:lpstr>
      <vt:lpstr>Cordia New</vt:lpstr>
      <vt:lpstr>Gill Sans MT</vt:lpstr>
      <vt:lpstr>Lucida Calligraphy</vt:lpstr>
      <vt:lpstr>Lucida Sans Unicode</vt:lpstr>
      <vt:lpstr>Times New Roman</vt:lpstr>
      <vt:lpstr>Office Theme</vt:lpstr>
      <vt:lpstr>PowerPoint Presentation</vt:lpstr>
      <vt:lpstr>PowerPoint Presentation</vt:lpstr>
      <vt:lpstr>PowerPoint Presentation</vt:lpstr>
      <vt:lpstr>Nursing at Cone Health</vt:lpstr>
      <vt:lpstr>Patient Care Partnership</vt:lpstr>
      <vt:lpstr>The Patient Care Partnership</vt:lpstr>
      <vt:lpstr>Important Initiatives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Safe Patient Handling</vt:lpstr>
      <vt:lpstr>Safe Patient Handling</vt:lpstr>
      <vt:lpstr>Team Communication Method</vt:lpstr>
      <vt:lpstr>Team Communication Tools</vt:lpstr>
      <vt:lpstr>   Cone Health is a Certified     Chest Pain &amp; Stroke Center</vt:lpstr>
      <vt:lpstr>Chest Discomfort May Be  a Sign of a Heart Attack</vt:lpstr>
      <vt:lpstr>If a guest or employee has symptoms of a  heart attack:  - Notify an RN or other healthcare provider - Assist patient into a wheelchair - Transport to the Emergency Department - If there is no ED available, call 911 for emergency care    If a patient has symptoms of a heart attack: - Notify the patient’s nurse or medical caregiver immediately  </vt:lpstr>
      <vt:lpstr>A Stroke Looks Like…</vt:lpstr>
      <vt:lpstr>A Stroke Looks Like…</vt:lpstr>
      <vt:lpstr>What should you do if you think a patient or visitor is having a STROKE?</vt:lpstr>
      <vt:lpstr>You can make a difference in a stroke  patient’s life! </vt:lpstr>
      <vt:lpstr>PowerPoint Presentation</vt:lpstr>
      <vt:lpstr>PowerPoint Presentation</vt:lpstr>
      <vt:lpstr> THANK YOU   We are confident you will have an exceptional learning experience at Cone Health.    Please sign the  Orientation Acknowledgement Form and give to your Faculty   </vt:lpstr>
    </vt:vector>
  </TitlesOfParts>
  <Company>Cone Health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Lewter, Connie</dc:creator>
  <cp:lastModifiedBy>McKinney, Matt</cp:lastModifiedBy>
  <cp:revision>53</cp:revision>
  <cp:lastPrinted>2015-08-18T20:42:30Z</cp:lastPrinted>
  <dcterms:created xsi:type="dcterms:W3CDTF">2014-08-20T21:38:59Z</dcterms:created>
  <dcterms:modified xsi:type="dcterms:W3CDTF">2018-11-30T13:28:32Z</dcterms:modified>
</cp:coreProperties>
</file>