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258" r:id="rId3"/>
    <p:sldId id="260" r:id="rId4"/>
    <p:sldId id="261" r:id="rId5"/>
    <p:sldId id="263" r:id="rId6"/>
    <p:sldId id="296" r:id="rId7"/>
    <p:sldId id="262" r:id="rId8"/>
    <p:sldId id="298" r:id="rId9"/>
    <p:sldId id="265" r:id="rId10"/>
    <p:sldId id="299" r:id="rId11"/>
    <p:sldId id="271" r:id="rId12"/>
    <p:sldId id="272" r:id="rId13"/>
    <p:sldId id="273" r:id="rId14"/>
    <p:sldId id="284" r:id="rId15"/>
    <p:sldId id="286" r:id="rId16"/>
    <p:sldId id="287" r:id="rId17"/>
    <p:sldId id="300" r:id="rId18"/>
    <p:sldId id="301" r:id="rId19"/>
    <p:sldId id="302" r:id="rId20"/>
    <p:sldId id="304" r:id="rId21"/>
    <p:sldId id="290" r:id="rId22"/>
    <p:sldId id="289" r:id="rId23"/>
    <p:sldId id="291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AEB0"/>
    <a:srgbClr val="5B8F95"/>
    <a:srgbClr val="14B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963" autoAdjust="0"/>
  </p:normalViewPr>
  <p:slideViewPr>
    <p:cSldViewPr snapToGrid="0">
      <p:cViewPr varScale="1">
        <p:scale>
          <a:sx n="81" d="100"/>
          <a:sy n="81" d="100"/>
        </p:scale>
        <p:origin x="17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5D644-9581-48B3-BC37-4E2B764B7745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B7E71-DECB-4882-9309-D15E38F4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26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F4FA98-9752-47BF-9437-086009F2CF66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6987E6C-F473-4A7E-98B8-01315F2FA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69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buFont typeface="Arial" pitchFamily="34" charset="0"/>
              <a:buNone/>
              <a:defRPr/>
            </a:pPr>
            <a:r>
              <a:rPr 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>
              <a:buFont typeface="Arial" pitchFamily="34" charset="0"/>
              <a:buNone/>
              <a:defRPr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>
              <a:buFont typeface="Arial" pitchFamily="34" charset="0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left to right: WL / MCHP / AP</a:t>
            </a:r>
          </a:p>
          <a:p>
            <a:pPr lvl="1" eaLnBrk="1" hangingPunct="1">
              <a:buFont typeface="Arial" pitchFamily="34" charset="0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Middle: BHH / ARMC / WH</a:t>
            </a:r>
          </a:p>
          <a:p>
            <a:pPr lvl="1" eaLnBrk="1" hangingPunct="1">
              <a:buFont typeface="Arial" pitchFamily="34" charset="0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Bottom: MC</a:t>
            </a:r>
          </a:p>
          <a:p>
            <a:pPr lvl="1" eaLnBrk="1" hangingPunct="1">
              <a:buFont typeface="Arial" pitchFamily="34" charset="0"/>
              <a:buNone/>
              <a:defRPr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15302" lvl="1" indent="-349415">
              <a:buFont typeface="Arial" pitchFamily="34" charset="0"/>
              <a:buChar char="•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10,000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employees</a:t>
            </a:r>
          </a:p>
          <a:p>
            <a:pPr marL="815302" lvl="1" indent="-349415">
              <a:buFont typeface="Arial" pitchFamily="34" charset="0"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Largest private employer in Guilford County</a:t>
            </a:r>
          </a:p>
          <a:p>
            <a:pPr lvl="1" eaLnBrk="1" hangingPunct="1">
              <a:buFontTx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hospitals (1200+ beds)</a:t>
            </a:r>
          </a:p>
          <a:p>
            <a:pPr lvl="1" eaLnBrk="1" hangingPunct="1">
              <a:buFontTx/>
              <a:buChar char="•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100+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Physician Practices</a:t>
            </a:r>
          </a:p>
          <a:p>
            <a:pPr lvl="1" eaLnBrk="1" hangingPunct="1">
              <a:buFontTx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 Urgent Care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Centers</a:t>
            </a:r>
          </a:p>
          <a:p>
            <a:pPr lvl="1" eaLnBrk="1" hangingPunct="1">
              <a:buFontTx/>
              <a:buChar char="•"/>
              <a:defRPr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>
              <a:buFontTx/>
              <a:buNone/>
              <a:defRPr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7066" indent="-291179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64717" indent="-232943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30604" indent="-232943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96491" indent="-232943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5A40FA-1BA4-47A8-8D24-82780F8BA03B}" type="slidenum">
              <a:rPr lang="en-US" altLang="en-US" smtClean="0"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dirty="0" smtClean="0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06125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Now you are a part of the Exceptional people who make up the Cone Family. Eve</a:t>
            </a:r>
            <a:r>
              <a:rPr lang="en-US" b="0" dirty="0" smtClean="0"/>
              <a:t>ryone</a:t>
            </a:r>
            <a:r>
              <a:rPr lang="en-US" b="1" dirty="0" smtClean="0"/>
              <a:t> </a:t>
            </a:r>
            <a:r>
              <a:rPr lang="en-US" dirty="0" smtClean="0"/>
              <a:t>must</a:t>
            </a:r>
            <a:r>
              <a:rPr lang="en-US" i="1" dirty="0" smtClean="0"/>
              <a:t> </a:t>
            </a:r>
            <a:r>
              <a:rPr lang="en-US" dirty="0" smtClean="0"/>
              <a:t>be committed to the Cone Health </a:t>
            </a:r>
            <a:r>
              <a:rPr lang="en-US" b="1" dirty="0" smtClean="0"/>
              <a:t>Values</a:t>
            </a:r>
            <a:r>
              <a:rPr lang="en-US" dirty="0" smtClean="0"/>
              <a:t> and </a:t>
            </a:r>
            <a:r>
              <a:rPr lang="en-US" b="1" dirty="0" smtClean="0"/>
              <a:t>Commitments</a:t>
            </a:r>
            <a:r>
              <a:rPr lang="en-US" dirty="0" smtClean="0"/>
              <a:t>.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6080B4B-F5F0-47D1-BCF1-E09E17852440}" type="slidenum">
              <a:rPr lang="en-US" altLang="en-US"/>
              <a:pPr eaLnBrk="1" hangingPunct="1">
                <a:spcBef>
                  <a:spcPct val="0"/>
                </a:spcBef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27245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iCare</a:t>
            </a:r>
            <a:r>
              <a:rPr lang="en-US" baseline="0" dirty="0" smtClean="0"/>
              <a:t> is the way we show our value of caring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D9B56-E0C8-491E-AD25-7AC5791A46C3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9578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447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5449" indent="-289562" defTabSz="9447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3100" indent="-231326" defTabSz="9447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28987" indent="-231326" defTabSz="9447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4873" indent="-231326" defTabSz="9447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0760" indent="-231326" defTabSz="9447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6647" indent="-231326" defTabSz="9447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2534" indent="-231326" defTabSz="9447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58421" indent="-231326" defTabSz="9447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FB459F0-01C3-4D6E-AA51-AC3B04C4E00C}" type="slidenum">
              <a:rPr lang="en-US" altLang="en-US">
                <a:latin typeface="Arial Narrow" panose="020B0606020202030204" pitchFamily="34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en-US" dirty="0">
              <a:latin typeface="Arial Narrow" panose="020B0606020202030204" pitchFamily="34" charset="0"/>
              <a:ea typeface="MS PGothic" panose="020B0600070205080204" pitchFamily="3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3132" tIns="46564" rIns="93132" bIns="46564"/>
          <a:lstStyle/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Gill Sans MT"/>
                <a:cs typeface="Gill Sans MT"/>
              </a:rPr>
              <a:t>Acknowledge</a:t>
            </a:r>
            <a:r>
              <a:rPr lang="en-US" sz="1400" dirty="0">
                <a:solidFill>
                  <a:srgbClr val="FFC000"/>
                </a:solidFill>
                <a:latin typeface="Gill Sans MT"/>
                <a:cs typeface="Gill Sans MT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Gill Sans MT"/>
                <a:cs typeface="Gill Sans MT"/>
              </a:rPr>
              <a:t>the patient and visitors.   Say “hello.”</a:t>
            </a:r>
          </a:p>
          <a:p>
            <a:pPr>
              <a:defRPr/>
            </a:pPr>
            <a:endParaRPr lang="en-US" dirty="0" smtClean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defRPr/>
            </a:pPr>
            <a:r>
              <a:rPr lang="en-US" sz="2000" b="1" dirty="0">
                <a:solidFill>
                  <a:srgbClr val="FFC000"/>
                </a:solidFill>
                <a:latin typeface="Gill Sans MT"/>
                <a:cs typeface="Gill Sans MT"/>
              </a:rPr>
              <a:t>Introduce</a:t>
            </a:r>
            <a:r>
              <a:rPr lang="en-US" sz="2000" dirty="0">
                <a:solidFill>
                  <a:srgbClr val="FFC000"/>
                </a:solidFill>
                <a:latin typeface="Gill Sans MT"/>
                <a:cs typeface="Gill Sans MT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Gill Sans MT"/>
                <a:cs typeface="Gill Sans MT"/>
              </a:rPr>
              <a:t>yourself and state your business</a:t>
            </a:r>
            <a:r>
              <a:rPr lang="en-US" sz="2000" dirty="0">
                <a:solidFill>
                  <a:schemeClr val="bg1"/>
                </a:solidFill>
                <a:latin typeface="Gill Sans MT"/>
                <a:cs typeface="Gill Sans MT"/>
              </a:rPr>
              <a:t>. </a:t>
            </a:r>
            <a:r>
              <a:rPr lang="en-US" sz="1400" dirty="0">
                <a:solidFill>
                  <a:schemeClr val="bg1"/>
                </a:solidFill>
                <a:latin typeface="Gill Sans MT"/>
                <a:cs typeface="Gill Sans MT"/>
              </a:rPr>
              <a:t>Why you are there and what you hope to accomplish.</a:t>
            </a:r>
            <a:endParaRPr lang="en-US" sz="33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defRPr/>
            </a:pPr>
            <a:endParaRPr lang="en-US" sz="1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defRPr/>
            </a:pPr>
            <a:r>
              <a:rPr lang="en-US" sz="1600" b="1" dirty="0">
                <a:solidFill>
                  <a:srgbClr val="FFC000"/>
                </a:solidFill>
                <a:latin typeface="Gill Sans MT"/>
                <a:cs typeface="Gill Sans MT"/>
              </a:rPr>
              <a:t>Duration</a:t>
            </a:r>
            <a:r>
              <a:rPr lang="en-US" sz="1600" dirty="0">
                <a:solidFill>
                  <a:srgbClr val="FFC000"/>
                </a:solidFill>
                <a:latin typeface="Gill Sans MT"/>
                <a:cs typeface="Gill Sans MT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Gill Sans MT"/>
                <a:cs typeface="Gill Sans MT"/>
              </a:rPr>
              <a:t>If there is a delay in treatment tell the pt. how long the wait will be.</a:t>
            </a:r>
          </a:p>
          <a:p>
            <a:pPr>
              <a:defRPr/>
            </a:pPr>
            <a:endParaRPr lang="en-US" sz="1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defRPr/>
            </a:pPr>
            <a:r>
              <a:rPr lang="en-US" sz="3300" b="1" dirty="0">
                <a:solidFill>
                  <a:srgbClr val="FFC000"/>
                </a:solidFill>
                <a:latin typeface="Gill Sans MT"/>
                <a:cs typeface="Gill Sans MT"/>
              </a:rPr>
              <a:t>Explanation</a:t>
            </a:r>
            <a:r>
              <a:rPr lang="en-US" sz="3700" dirty="0">
                <a:solidFill>
                  <a:srgbClr val="FFC000"/>
                </a:solidFill>
                <a:latin typeface="Gill Sans MT"/>
                <a:cs typeface="Gill Sans MT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Gill Sans MT"/>
                <a:cs typeface="Gill Sans MT"/>
              </a:rPr>
              <a:t>Tell the pt. why you are doing the treatment and/or giving the medication etc.</a:t>
            </a:r>
            <a:endParaRPr lang="en-US" sz="37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defRPr/>
            </a:pPr>
            <a:endParaRPr lang="en-US" sz="20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defRPr/>
            </a:pPr>
            <a:r>
              <a:rPr lang="en-US" sz="3300" b="1" dirty="0">
                <a:solidFill>
                  <a:srgbClr val="FFC000"/>
                </a:solidFill>
                <a:latin typeface="Gill Sans MT"/>
                <a:cs typeface="Gill Sans MT"/>
              </a:rPr>
              <a:t>Thank</a:t>
            </a:r>
            <a:r>
              <a:rPr lang="en-US" sz="4100" b="1" dirty="0">
                <a:solidFill>
                  <a:srgbClr val="FFC000"/>
                </a:solidFill>
                <a:latin typeface="Gill Sans MT"/>
                <a:cs typeface="Gill Sans MT"/>
              </a:rPr>
              <a:t> </a:t>
            </a:r>
            <a:r>
              <a:rPr lang="en-US" sz="3300" b="1" dirty="0">
                <a:solidFill>
                  <a:srgbClr val="FFC000"/>
                </a:solidFill>
                <a:latin typeface="Gill Sans MT"/>
                <a:cs typeface="Gill Sans MT"/>
              </a:rPr>
              <a:t>You- 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latin typeface="Gill Sans MT"/>
                <a:cs typeface="Gill Sans MT"/>
              </a:rPr>
              <a:t>Thank the pt. for allowing you to care for him/her</a:t>
            </a:r>
          </a:p>
          <a:p>
            <a:pPr>
              <a:defRPr/>
            </a:pPr>
            <a:endParaRPr lang="en-US" sz="1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190332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addition to our internal</a:t>
            </a:r>
            <a:r>
              <a:rPr lang="en-US" altLang="en-US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models of patient care to guide our practice, we have several accrediting bodies we are accountable to – TJC (The Joint Commission), CMS (Centers for Medicare and Medicaid) American Hospital Association …</a:t>
            </a:r>
          </a:p>
          <a:p>
            <a:pPr eaLnBrk="1" hangingPunct="1"/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TJC gives is 2015 NPSGs: </a:t>
            </a: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1.ID patients correctly – Red Rule</a:t>
            </a: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Improve Staff Communication – Hand-off/ Hall pass</a:t>
            </a: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Use medicines safely – 5 rights / pharmacy unit-dose dispensing / medication bar-code scanner </a:t>
            </a: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Prevent Infection – Admission screening / isolation / post-op measures</a:t>
            </a: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5. ID patient safety risks – yellow arm band</a:t>
            </a: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  <a:r>
              <a:rPr lang="en-US" altLang="en-US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Prevent mistakes in surgery – Red Rules</a:t>
            </a: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7. Use alarms safely</a:t>
            </a:r>
          </a:p>
          <a:p>
            <a:pPr eaLnBrk="1" hangingPunct="1"/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AHA Patient Care Partnership replaced Patient’s Bill of Rights  - 2001</a:t>
            </a: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At Cone </a:t>
            </a:r>
            <a:r>
              <a:rPr lang="en-US" alt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Hourly Rounding with a Purpose </a:t>
            </a:r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addresses these components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Informed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Choice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Decisions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Respect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Confidentiality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Complaint Appeal</a:t>
            </a:r>
          </a:p>
          <a:p>
            <a:pPr lvl="1" eaLnBrk="1" hangingPunct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Responsibilities</a:t>
            </a: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Posted at admission desks and in patient admission folder provided to each patient on admission.</a:t>
            </a:r>
          </a:p>
          <a:p>
            <a:pPr eaLnBrk="1" hangingPunct="1"/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D831408-B675-4F3A-9FFA-085235AFF76E}" type="slidenum">
              <a:rPr lang="en-US" altLang="en-US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2052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HIAs – Hospital Acquired Infections – CAUTIs / CLABSIs / Post Op / VAP – Ventilator Assisted</a:t>
            </a:r>
            <a:r>
              <a:rPr lang="en-US" b="1" baseline="0" dirty="0" smtClean="0"/>
              <a:t> Pneumonia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787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When someone asks for that person by name, state, ”There is no record of that person being in the facility.”</a:t>
            </a:r>
          </a:p>
          <a:p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If compromise, Safety Zone Portal (SZP). portal</a:t>
            </a:r>
          </a:p>
          <a:p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BHH will have special practices regarding their patients that you will be oriented to when you go there. </a:t>
            </a: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519E2B4-6DE6-42E9-A570-9808F7E95162}" type="slidenum">
              <a:rPr lang="en-US" altLang="en-US"/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5180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ts val="510"/>
              </a:spcBef>
              <a:spcAft>
                <a:spcPts val="510"/>
              </a:spcAft>
              <a:buFontTx/>
              <a:buChar char="•"/>
            </a:pPr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about a variety of diagnoses</a:t>
            </a:r>
          </a:p>
          <a:p>
            <a:pPr>
              <a:spcBef>
                <a:spcPts val="510"/>
              </a:spcBef>
              <a:spcAft>
                <a:spcPts val="510"/>
              </a:spcAft>
              <a:buFontTx/>
              <a:buChar char="•"/>
            </a:pPr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Nursing Journals and Books that you can actually read on line.</a:t>
            </a:r>
          </a:p>
          <a:p>
            <a:pPr>
              <a:spcBef>
                <a:spcPts val="510"/>
              </a:spcBef>
              <a:spcAft>
                <a:spcPts val="510"/>
              </a:spcAft>
              <a:buFontTx/>
              <a:buChar char="•"/>
            </a:pPr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Patient Education Materials</a:t>
            </a:r>
          </a:p>
          <a:p>
            <a:pPr>
              <a:spcBef>
                <a:spcPts val="510"/>
              </a:spcBef>
              <a:spcAft>
                <a:spcPts val="510"/>
              </a:spcAft>
              <a:buFontTx/>
              <a:buChar char="•"/>
            </a:pPr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Medication Resources and drug calculators</a:t>
            </a:r>
          </a:p>
          <a:p>
            <a:pPr>
              <a:spcBef>
                <a:spcPts val="510"/>
              </a:spcBef>
              <a:spcAft>
                <a:spcPts val="510"/>
              </a:spcAft>
              <a:buFontTx/>
              <a:buNone/>
            </a:pP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82818B-CA18-431A-9680-5BFFFC1C5520}" type="slidenum">
              <a:rPr lang="en-US" altLang="en-US"/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465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b="1" dirty="0">
                <a:latin typeface="Bookman Old Style" panose="02050604050505020204" pitchFamily="18" charset="0"/>
              </a:rPr>
              <a:t>Contact the Assist Desk at (2) 7242 for any trouble accessing CHL after you receive a log-in.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04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Risk Management</a:t>
            </a:r>
          </a:p>
          <a:p>
            <a:pPr eaLnBrk="1" hangingPunct="1">
              <a:defRPr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hangingPunct="1">
              <a:defRPr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Any incident, which may have adverse consequences for patients, visitors, faculty/student should be reported immediately to Leadership on the department and a safety Zone Portal entry completed.</a:t>
            </a:r>
          </a:p>
          <a:p>
            <a:pPr eaLnBrk="1" hangingPunct="1">
              <a:defRPr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Report any incident immediately to your instructor / nurse</a:t>
            </a:r>
          </a:p>
          <a:p>
            <a:pPr eaLnBrk="1" hangingPunct="1"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Serious &amp; Non-Serious</a:t>
            </a:r>
          </a:p>
          <a:p>
            <a:pPr eaLnBrk="1" hangingPunct="1"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Sentinel Events – death or permanent loss of function -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immediately contact DD &amp; RM. RCA – Root Cause Analysis / lit review / action plan </a:t>
            </a:r>
          </a:p>
          <a:p>
            <a:pPr eaLnBrk="1" hangingPunct="1"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Goal: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risk identification, risk evaluation, claims management</a:t>
            </a:r>
          </a:p>
          <a:p>
            <a:pPr eaLnBrk="1" hangingPunct="1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Minimize loss &amp; improve quality of medical services and safety.</a:t>
            </a:r>
          </a:p>
          <a:p>
            <a:pPr eaLnBrk="1" hangingPunct="1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Appropriate Follow up by Department Director and Risk Management Department</a:t>
            </a:r>
          </a:p>
          <a:p>
            <a:pPr eaLnBrk="1" hangingPunct="1"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Event to be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factually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documented in patient chart</a:t>
            </a:r>
          </a:p>
          <a:p>
            <a:pPr eaLnBrk="1" hangingPunct="1"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804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latin typeface="Calibri" panose="020F0502020204030204" pitchFamily="34" charset="0"/>
                <a:cs typeface="Arial" panose="020B0604020202020204" pitchFamily="34" charset="0"/>
              </a:rPr>
              <a:t>Cone Health offers Ethics Consultation for patients, families, medical staff and ancillary staff involved in patient care.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B770C8D-1D22-4931-92F3-F07B11697F32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194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1027"/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520"/>
              </a:spcBef>
              <a:spcAft>
                <a:spcPts val="520"/>
              </a:spcAft>
              <a:defRPr/>
            </a:pPr>
            <a:endParaRPr lang="en-US" b="1" dirty="0" smtClean="0"/>
          </a:p>
          <a:p>
            <a:pPr>
              <a:spcBef>
                <a:spcPts val="520"/>
              </a:spcBef>
              <a:spcAft>
                <a:spcPts val="520"/>
              </a:spcAft>
              <a:defRPr/>
            </a:pPr>
            <a:r>
              <a:rPr lang="en-US" b="1" dirty="0" smtClean="0">
                <a:latin typeface="Calibri" pitchFamily="34" charset="0"/>
              </a:rPr>
              <a:t>Critical Care team responds to a call for critical care expertise to the patient’s bedside to assist with stabilizing and transferring to a higher level of care as needed</a:t>
            </a:r>
          </a:p>
          <a:p>
            <a:pPr>
              <a:spcBef>
                <a:spcPts val="520"/>
              </a:spcBef>
              <a:spcAft>
                <a:spcPts val="520"/>
              </a:spcAft>
              <a:defRPr/>
            </a:pPr>
            <a:endParaRPr lang="en-US" b="1" dirty="0" smtClean="0"/>
          </a:p>
          <a:p>
            <a:pPr>
              <a:spcBef>
                <a:spcPts val="520"/>
              </a:spcBef>
              <a:spcAft>
                <a:spcPts val="520"/>
              </a:spcAft>
              <a:defRPr/>
            </a:pPr>
            <a:r>
              <a:rPr lang="en-US" b="1" dirty="0" smtClean="0"/>
              <a:t>Purpose is to provide early and rapid interventions for more positive outcomes</a:t>
            </a:r>
          </a:p>
          <a:p>
            <a:pPr marL="593424" indent="-593424">
              <a:spcBef>
                <a:spcPts val="520"/>
              </a:spcBef>
              <a:spcAft>
                <a:spcPts val="52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Identify Early Warning Signs</a:t>
            </a:r>
          </a:p>
          <a:p>
            <a:pPr marL="593424" indent="-593424">
              <a:spcBef>
                <a:spcPts val="520"/>
              </a:spcBef>
              <a:spcAft>
                <a:spcPts val="52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Refer to Facility’s process for managing unstable patient situations </a:t>
            </a:r>
          </a:p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0324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Previous emergency codes – Code</a:t>
            </a:r>
            <a:r>
              <a:rPr lang="en-US" b="1" baseline="0" dirty="0" smtClean="0"/>
              <a:t> red for fire, green for disaster, gray for restricted, pink for abduction.  </a:t>
            </a:r>
          </a:p>
          <a:p>
            <a:r>
              <a:rPr lang="en-US" b="1" baseline="0" dirty="0" smtClean="0"/>
              <a:t>Designed to avoid causing panic in patients and families. 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Very attuned now; not fooling anyone.  </a:t>
            </a:r>
          </a:p>
          <a:p>
            <a:r>
              <a:rPr lang="en-US" b="1" baseline="0" dirty="0" smtClean="0"/>
              <a:t>Change is congruent with our goal of transparency</a:t>
            </a:r>
          </a:p>
          <a:p>
            <a:r>
              <a:rPr lang="en-US" b="1" baseline="0" dirty="0" smtClean="0"/>
              <a:t>Also in accordance with the American Hospital association  - Goal of standardization – minimizes confusion and errors</a:t>
            </a:r>
          </a:p>
          <a:p>
            <a:endParaRPr lang="en-US" b="1" baseline="0" dirty="0" smtClean="0"/>
          </a:p>
          <a:p>
            <a:endParaRPr lang="en-US" b="1" baseline="0" dirty="0" smtClean="0"/>
          </a:p>
          <a:p>
            <a:r>
              <a:rPr lang="en-US" b="1" baseline="0" dirty="0" smtClean="0"/>
              <a:t>Code Blue – medical emergencies are typically going to be sent by pager not overhear; if overhead scrip would be “medical emergency and the  </a:t>
            </a:r>
          </a:p>
          <a:p>
            <a:r>
              <a:rPr lang="en-US" b="1" baseline="0" dirty="0" smtClean="0"/>
              <a:t>location”. </a:t>
            </a:r>
          </a:p>
          <a:p>
            <a:endParaRPr lang="en-US" b="1" baseline="0" dirty="0" smtClean="0"/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Bomb Threat / Suspicious Package – radio to security officers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011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sz="1200" b="1" dirty="0" smtClean="0"/>
              <a:t>Tubes &amp; slides reduce friction and provide a  </a:t>
            </a:r>
          </a:p>
          <a:p>
            <a:pPr eaLnBrk="1" hangingPunct="1">
              <a:buFontTx/>
              <a:buNone/>
              <a:defRPr/>
            </a:pPr>
            <a:r>
              <a:rPr lang="en-US" sz="1200" b="1" dirty="0" smtClean="0"/>
              <a:t>safer, more comfortable move for patients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816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cs typeface="Lucida Sans Unicode" pitchFamily="34" charset="0"/>
              </a:rPr>
              <a:t>Equipment and signage to keep the patient and YOU safe from harm.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cs typeface="Lucida Sans Unicode" pitchFamily="34" charset="0"/>
              </a:rPr>
              <a:t>Able to lift from floor, bed, chair, toilet/bathing area and other areas</a:t>
            </a:r>
          </a:p>
          <a:p>
            <a:endParaRPr lang="en-US" sz="1200" b="1" dirty="0" smtClean="0">
              <a:cs typeface="Lucida Sans Unicode" pitchFamily="34" charset="0"/>
            </a:endParaRPr>
          </a:p>
          <a:p>
            <a:pPr eaLnBrk="1" hangingPunct="1">
              <a:defRPr/>
            </a:pPr>
            <a:r>
              <a:rPr lang="en-US" sz="1200" b="1" dirty="0" smtClean="0">
                <a:cs typeface="Lucida Sans Unicode" pitchFamily="34" charset="0"/>
              </a:rPr>
              <a:t>Sized from x-small to x-large and various specialty slings (e.g. amputee slings)</a:t>
            </a:r>
          </a:p>
          <a:p>
            <a:pPr eaLnBrk="1" hangingPunct="1">
              <a:defRPr/>
            </a:pPr>
            <a:endParaRPr lang="en-US" sz="1200" b="1" dirty="0" smtClean="0">
              <a:cs typeface="Lucida Sans Unicode" pitchFamily="34" charset="0"/>
            </a:endParaRPr>
          </a:p>
          <a:p>
            <a:r>
              <a:rPr lang="en-US" b="1" dirty="0" smtClean="0"/>
              <a:t>ARMC – same color now</a:t>
            </a:r>
          </a:p>
          <a:p>
            <a:endParaRPr lang="en-US" b="1" dirty="0" smtClean="0"/>
          </a:p>
          <a:p>
            <a:r>
              <a:rPr lang="en-US" b="1" dirty="0" smtClean="0"/>
              <a:t>Students are not Fit Tested and should not be assigned to patients requiring that type of PPE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074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Used for reports, hand-offs</a:t>
            </a:r>
            <a:r>
              <a:rPr lang="en-US" altLang="en-US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and phoning a provider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ituation – ID self, patient &amp; location. Briefly describe situation and severity.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ackground – Adm date &amp; dx, recent surgery or procedures &amp; dates,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ssessment – RN assessment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ecommendations – based on your assessment, pathways and situation</a:t>
            </a:r>
          </a:p>
          <a:p>
            <a:pPr eaLnBrk="1" hangingPunct="1"/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Phoning a provider or rapid response … gather information prior to communication: MR, current meds, IVs, allergies, recent VSs, new labs and pertinent trend info, Code Status</a:t>
            </a:r>
          </a:p>
          <a:p>
            <a:pPr eaLnBrk="1" hangingPunct="1"/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59A471-42C9-425D-92D5-699B8989EE99}" type="slidenum">
              <a:rPr lang="en-US" altLang="en-US"/>
              <a:pPr eaLnBrk="1" hangingPunct="1">
                <a:spcBef>
                  <a:spcPct val="0"/>
                </a:spcBef>
              </a:pPr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31505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934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7166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0252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2469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Orientation – make sure you get the department phone number and give it and your schedule</a:t>
            </a:r>
            <a:r>
              <a:rPr lang="en-US" b="1" baseline="0" dirty="0" smtClean="0"/>
              <a:t> to your significant others.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HIPAA – don’t even give the impression you are talking about a patient. 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323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631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237417B-2349-4585-9280-061E07D70842}" type="slidenum">
              <a:rPr lang="en-US" altLang="en-US"/>
              <a:pPr eaLnBrk="1" hangingPunct="1">
                <a:spcBef>
                  <a:spcPct val="0"/>
                </a:spcBef>
              </a:pPr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9986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08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39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7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88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3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62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56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08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8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07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26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09600"/>
            <a:ext cx="1076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C13C990-3F34-42FA-8904-73D7FD5565D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744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7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E7551-B4A6-4C21-8853-BD185207F74D}" type="datetimeFigureOut">
              <a:rPr lang="en-US" smtClean="0"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12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8F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981950" y="5624513"/>
            <a:ext cx="2057400" cy="27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CD53D6-1AA0-4F5C-9910-B9F4386986E5}" type="slidenum">
              <a:rPr lang="en-US" altLang="en-US" sz="900">
                <a:solidFill>
                  <a:srgbClr val="898989"/>
                </a:solidFill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z="900" dirty="0">
              <a:solidFill>
                <a:srgbClr val="898989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5128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14808" b="5612"/>
          <a:stretch/>
        </p:blipFill>
        <p:spPr bwMode="auto">
          <a:xfrm>
            <a:off x="7181850" y="3140869"/>
            <a:ext cx="2042196" cy="11991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47"/>
          <a:stretch/>
        </p:blipFill>
        <p:spPr bwMode="auto">
          <a:xfrm>
            <a:off x="5002292" y="1826419"/>
            <a:ext cx="2061753" cy="11419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512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2750" y="1826419"/>
            <a:ext cx="1828800" cy="11963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2752" y="3083721"/>
            <a:ext cx="1808599" cy="1206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51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95734" y="1826419"/>
            <a:ext cx="1875691" cy="12504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12" name="TextBox 11"/>
          <p:cNvSpPr txBox="1"/>
          <p:nvPr/>
        </p:nvSpPr>
        <p:spPr>
          <a:xfrm>
            <a:off x="3208149" y="727205"/>
            <a:ext cx="59632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spc="-150" dirty="0" smtClean="0">
                <a:latin typeface="Bookman Old Style" panose="02050604050505020204" pitchFamily="18" charset="0"/>
              </a:rPr>
              <a:t>Welcome to </a:t>
            </a:r>
          </a:p>
          <a:p>
            <a:pPr algn="ctr">
              <a:defRPr/>
            </a:pPr>
            <a:r>
              <a:rPr lang="en-US" sz="3600" b="1" spc="-150" dirty="0" smtClean="0">
                <a:latin typeface="Bookman Old Style" panose="02050604050505020204" pitchFamily="18" charset="0"/>
              </a:rPr>
              <a:t>Cone </a:t>
            </a:r>
            <a:r>
              <a:rPr lang="en-US" sz="3600" b="1" spc="-150" dirty="0">
                <a:latin typeface="Bookman Old Style" panose="02050604050505020204" pitchFamily="18" charset="0"/>
              </a:rPr>
              <a:t>Health </a:t>
            </a:r>
          </a:p>
        </p:txBody>
      </p:sp>
      <p:pic>
        <p:nvPicPr>
          <p:cNvPr id="3085" name="Picture 13" descr="https://connects.conehealth.com/campuses-facilities/alamance-regional-medical-center/PublishingImages/Cone-Health-Location-Page-Banner-ARMC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6" t="21324" r="54427" b="17283"/>
          <a:stretch/>
        </p:blipFill>
        <p:spPr bwMode="auto">
          <a:xfrm>
            <a:off x="5026821" y="3083721"/>
            <a:ext cx="1983581" cy="11851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Moses Cone Hospital"/>
          <p:cNvPicPr>
            <a:picLocks noChangeAspect="1" noChangeArrowheads="1"/>
          </p:cNvPicPr>
          <p:nvPr/>
        </p:nvPicPr>
        <p:blipFill rotWithShape="1">
          <a:blip r:embed="rId9"/>
          <a:srcRect l="5692" t="-178" r="3237" b="7368"/>
          <a:stretch/>
        </p:blipFill>
        <p:spPr bwMode="auto">
          <a:xfrm>
            <a:off x="2952752" y="4398171"/>
            <a:ext cx="6246019" cy="12596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18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AE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olor 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524000" y="76201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Our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Strategic Plan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4"/>
          <a:srcRect l="56019" t="17806" r="6944" b="12965"/>
          <a:stretch/>
        </p:blipFill>
        <p:spPr bwMode="auto">
          <a:xfrm>
            <a:off x="1228072" y="989053"/>
            <a:ext cx="9735855" cy="5816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6496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057400" y="1981200"/>
            <a:ext cx="3962400" cy="41148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0898" name="Picture 2" descr="CH-Logo-300x1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195263"/>
            <a:ext cx="5333999" cy="150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Picture 3" descr="iCare Logo-Text L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475" y="3120489"/>
            <a:ext cx="34194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72200" y="1981200"/>
            <a:ext cx="3810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ommunication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b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ccountability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espect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mpowerment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02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4"/>
          <p:cNvSpPr>
            <a:spLocks noChangeArrowheads="1"/>
          </p:cNvSpPr>
          <p:nvPr/>
        </p:nvSpPr>
        <p:spPr bwMode="auto">
          <a:xfrm>
            <a:off x="3871913" y="2286943"/>
            <a:ext cx="912812" cy="461665"/>
          </a:xfrm>
          <a:prstGeom prst="roundRect">
            <a:avLst>
              <a:gd name="adj" fmla="val 0"/>
            </a:avLst>
          </a:prstGeom>
          <a:solidFill>
            <a:srgbClr val="FFBF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67" name="AutoShape 5"/>
          <p:cNvSpPr>
            <a:spLocks noChangeArrowheads="1"/>
          </p:cNvSpPr>
          <p:nvPr/>
        </p:nvSpPr>
        <p:spPr bwMode="auto">
          <a:xfrm>
            <a:off x="4935539" y="2286943"/>
            <a:ext cx="3584575" cy="461665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68" name="AutoShape 6"/>
          <p:cNvSpPr>
            <a:spLocks noChangeArrowheads="1"/>
          </p:cNvSpPr>
          <p:nvPr/>
        </p:nvSpPr>
        <p:spPr bwMode="auto">
          <a:xfrm>
            <a:off x="3871913" y="3320406"/>
            <a:ext cx="912812" cy="461665"/>
          </a:xfrm>
          <a:prstGeom prst="roundRect">
            <a:avLst>
              <a:gd name="adj" fmla="val 0"/>
            </a:avLst>
          </a:prstGeom>
          <a:solidFill>
            <a:srgbClr val="FFBF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69" name="AutoShape 7"/>
          <p:cNvSpPr>
            <a:spLocks noChangeArrowheads="1"/>
          </p:cNvSpPr>
          <p:nvPr/>
        </p:nvSpPr>
        <p:spPr bwMode="auto">
          <a:xfrm>
            <a:off x="4935539" y="3320406"/>
            <a:ext cx="3584575" cy="461665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70" name="AutoShape 8"/>
          <p:cNvSpPr>
            <a:spLocks noChangeArrowheads="1"/>
          </p:cNvSpPr>
          <p:nvPr/>
        </p:nvSpPr>
        <p:spPr bwMode="auto">
          <a:xfrm>
            <a:off x="3871913" y="4353868"/>
            <a:ext cx="912812" cy="461665"/>
          </a:xfrm>
          <a:prstGeom prst="roundRect">
            <a:avLst>
              <a:gd name="adj" fmla="val 0"/>
            </a:avLst>
          </a:prstGeom>
          <a:solidFill>
            <a:srgbClr val="FFBF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71" name="AutoShape 9"/>
          <p:cNvSpPr>
            <a:spLocks noChangeArrowheads="1"/>
          </p:cNvSpPr>
          <p:nvPr/>
        </p:nvSpPr>
        <p:spPr bwMode="auto">
          <a:xfrm>
            <a:off x="4935539" y="4353868"/>
            <a:ext cx="3584575" cy="461665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72" name="AutoShape 10"/>
          <p:cNvSpPr>
            <a:spLocks noChangeArrowheads="1"/>
          </p:cNvSpPr>
          <p:nvPr/>
        </p:nvSpPr>
        <p:spPr bwMode="auto">
          <a:xfrm>
            <a:off x="3871913" y="5388918"/>
            <a:ext cx="912812" cy="461665"/>
          </a:xfrm>
          <a:prstGeom prst="roundRect">
            <a:avLst>
              <a:gd name="adj" fmla="val 0"/>
            </a:avLst>
          </a:prstGeom>
          <a:solidFill>
            <a:srgbClr val="FFBF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73" name="AutoShape 11"/>
          <p:cNvSpPr>
            <a:spLocks noChangeArrowheads="1"/>
          </p:cNvSpPr>
          <p:nvPr/>
        </p:nvSpPr>
        <p:spPr bwMode="auto">
          <a:xfrm>
            <a:off x="4935539" y="5388918"/>
            <a:ext cx="3584575" cy="461665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74" name="AutoShape 12"/>
          <p:cNvSpPr>
            <a:spLocks noChangeArrowheads="1"/>
          </p:cNvSpPr>
          <p:nvPr/>
        </p:nvSpPr>
        <p:spPr bwMode="auto">
          <a:xfrm>
            <a:off x="3871913" y="1253481"/>
            <a:ext cx="912812" cy="461665"/>
          </a:xfrm>
          <a:prstGeom prst="roundRect">
            <a:avLst>
              <a:gd name="adj" fmla="val 0"/>
            </a:avLst>
          </a:prstGeom>
          <a:solidFill>
            <a:srgbClr val="FFBF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75" name="AutoShape 13"/>
          <p:cNvSpPr>
            <a:spLocks noChangeArrowheads="1"/>
          </p:cNvSpPr>
          <p:nvPr/>
        </p:nvSpPr>
        <p:spPr bwMode="auto">
          <a:xfrm>
            <a:off x="4935539" y="1253481"/>
            <a:ext cx="3584575" cy="461665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3324" name="Rectangle 14"/>
          <p:cNvSpPr>
            <a:spLocks noChangeArrowheads="1"/>
          </p:cNvSpPr>
          <p:nvPr/>
        </p:nvSpPr>
        <p:spPr bwMode="auto">
          <a:xfrm>
            <a:off x="3871913" y="1117601"/>
            <a:ext cx="9128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latin typeface="Gill Sans MT"/>
                <a:cs typeface="Gill Sans MT"/>
              </a:rPr>
              <a:t>A</a:t>
            </a:r>
          </a:p>
        </p:txBody>
      </p:sp>
      <p:sp>
        <p:nvSpPr>
          <p:cNvPr id="13325" name="Rectangle 15"/>
          <p:cNvSpPr>
            <a:spLocks noChangeArrowheads="1"/>
          </p:cNvSpPr>
          <p:nvPr/>
        </p:nvSpPr>
        <p:spPr bwMode="auto">
          <a:xfrm>
            <a:off x="3871913" y="2157414"/>
            <a:ext cx="9128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latin typeface="Gill Sans MT"/>
                <a:cs typeface="Gill Sans MT"/>
              </a:rPr>
              <a:t>I</a:t>
            </a:r>
          </a:p>
        </p:txBody>
      </p:sp>
      <p:sp>
        <p:nvSpPr>
          <p:cNvPr id="13326" name="Rectangle 16"/>
          <p:cNvSpPr>
            <a:spLocks noChangeArrowheads="1"/>
          </p:cNvSpPr>
          <p:nvPr/>
        </p:nvSpPr>
        <p:spPr bwMode="auto">
          <a:xfrm>
            <a:off x="3871913" y="3181351"/>
            <a:ext cx="9128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latin typeface="Gill Sans MT"/>
                <a:cs typeface="Gill Sans MT"/>
              </a:rPr>
              <a:t>D</a:t>
            </a:r>
          </a:p>
        </p:txBody>
      </p:sp>
      <p:sp>
        <p:nvSpPr>
          <p:cNvPr id="13327" name="Rectangle 17"/>
          <p:cNvSpPr>
            <a:spLocks noChangeArrowheads="1"/>
          </p:cNvSpPr>
          <p:nvPr/>
        </p:nvSpPr>
        <p:spPr bwMode="auto">
          <a:xfrm>
            <a:off x="3871913" y="4214814"/>
            <a:ext cx="9128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latin typeface="Gill Sans MT"/>
                <a:cs typeface="Gill Sans MT"/>
              </a:rPr>
              <a:t>E</a:t>
            </a:r>
          </a:p>
        </p:txBody>
      </p:sp>
      <p:sp>
        <p:nvSpPr>
          <p:cNvPr id="13328" name="Rectangle 18"/>
          <p:cNvSpPr>
            <a:spLocks noChangeArrowheads="1"/>
          </p:cNvSpPr>
          <p:nvPr/>
        </p:nvSpPr>
        <p:spPr bwMode="auto">
          <a:xfrm>
            <a:off x="3871913" y="5249864"/>
            <a:ext cx="9128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latin typeface="Gill Sans MT"/>
                <a:cs typeface="Gill Sans MT"/>
              </a:rPr>
              <a:t>T</a:t>
            </a:r>
          </a:p>
        </p:txBody>
      </p:sp>
      <p:sp>
        <p:nvSpPr>
          <p:cNvPr id="13329" name="Rectangle 19"/>
          <p:cNvSpPr>
            <a:spLocks noChangeArrowheads="1"/>
          </p:cNvSpPr>
          <p:nvPr/>
        </p:nvSpPr>
        <p:spPr bwMode="auto">
          <a:xfrm>
            <a:off x="4935538" y="1117601"/>
            <a:ext cx="35369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/>
                </a:solidFill>
                <a:latin typeface="Gill Sans MT"/>
                <a:cs typeface="Gill Sans MT"/>
              </a:rPr>
              <a:t>Acknowledge</a:t>
            </a:r>
          </a:p>
        </p:txBody>
      </p:sp>
      <p:sp>
        <p:nvSpPr>
          <p:cNvPr id="13330" name="Rectangle 20"/>
          <p:cNvSpPr>
            <a:spLocks noChangeArrowheads="1"/>
          </p:cNvSpPr>
          <p:nvPr/>
        </p:nvSpPr>
        <p:spPr bwMode="auto">
          <a:xfrm>
            <a:off x="4935538" y="2157414"/>
            <a:ext cx="35369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/>
                </a:solidFill>
                <a:latin typeface="Gill Sans MT"/>
                <a:cs typeface="Gill Sans MT"/>
              </a:rPr>
              <a:t>Introduce</a:t>
            </a:r>
          </a:p>
        </p:txBody>
      </p:sp>
      <p:sp>
        <p:nvSpPr>
          <p:cNvPr id="13331" name="Rectangle 21"/>
          <p:cNvSpPr>
            <a:spLocks noChangeArrowheads="1"/>
          </p:cNvSpPr>
          <p:nvPr/>
        </p:nvSpPr>
        <p:spPr bwMode="auto">
          <a:xfrm>
            <a:off x="4935538" y="3181351"/>
            <a:ext cx="35369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/>
                </a:solidFill>
                <a:latin typeface="Gill Sans MT"/>
                <a:cs typeface="Gill Sans MT"/>
              </a:rPr>
              <a:t>Duration</a:t>
            </a:r>
          </a:p>
        </p:txBody>
      </p:sp>
      <p:sp>
        <p:nvSpPr>
          <p:cNvPr id="13332" name="Rectangle 22"/>
          <p:cNvSpPr>
            <a:spLocks noChangeArrowheads="1"/>
          </p:cNvSpPr>
          <p:nvPr/>
        </p:nvSpPr>
        <p:spPr bwMode="auto">
          <a:xfrm>
            <a:off x="4935538" y="4214814"/>
            <a:ext cx="35369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/>
                </a:solidFill>
                <a:latin typeface="Gill Sans MT"/>
                <a:cs typeface="Gill Sans MT"/>
              </a:rPr>
              <a:t>Explanation</a:t>
            </a:r>
          </a:p>
        </p:txBody>
      </p:sp>
      <p:sp>
        <p:nvSpPr>
          <p:cNvPr id="13333" name="Rectangle 23"/>
          <p:cNvSpPr>
            <a:spLocks noChangeArrowheads="1"/>
          </p:cNvSpPr>
          <p:nvPr/>
        </p:nvSpPr>
        <p:spPr bwMode="auto">
          <a:xfrm>
            <a:off x="4935538" y="5249864"/>
            <a:ext cx="35369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/>
                </a:solidFill>
                <a:latin typeface="Gill Sans MT"/>
                <a:cs typeface="Gill Sans MT"/>
              </a:rPr>
              <a:t>Thank You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1524000" y="-14288"/>
            <a:ext cx="9144000" cy="914401"/>
          </a:xfrm>
          <a:solidFill>
            <a:srgbClr val="FFC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Care Partnership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718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49400" y="0"/>
            <a:ext cx="9118600" cy="838200"/>
          </a:xfrm>
          <a:solidFill>
            <a:srgbClr val="00B05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Patient Care Partnership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752600" y="914400"/>
            <a:ext cx="9067800" cy="56086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Hourly 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</a:rPr>
              <a:t>Rounding with 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a Purpose</a:t>
            </a:r>
          </a:p>
          <a:p>
            <a:pPr marL="0" indent="0">
              <a:buNone/>
              <a:defRPr/>
            </a:pPr>
            <a:endParaRPr lang="en-US" sz="2400" b="1" dirty="0"/>
          </a:p>
          <a:p>
            <a:pPr marL="0" indent="0">
              <a:buNone/>
              <a:defRPr/>
            </a:pPr>
            <a:endParaRPr lang="en-US" sz="2400" b="1" dirty="0"/>
          </a:p>
          <a:p>
            <a:pPr marL="0" indent="0">
              <a:buNone/>
              <a:defRPr/>
            </a:pPr>
            <a:endParaRPr lang="en-US" sz="2400" b="1" dirty="0"/>
          </a:p>
          <a:p>
            <a:pPr marL="0" indent="0">
              <a:buNone/>
              <a:defRPr/>
            </a:pPr>
            <a:r>
              <a:rPr lang="en-US" sz="2400" b="1" dirty="0"/>
              <a:t>8 Behaviors important to Hourly Rounding with Purpose: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warm acknowledgement to reduce anxiety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 scheduled tasks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Address the 3 Ps (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Pain, Potty, Positioning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 additional comfort needs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Conduct an environmental assessment of the room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 to leaving the room, ask, </a:t>
            </a:r>
            <a:r>
              <a:rPr lang="en-US" sz="2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“Is there anything else I can do for you?”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each patient when you will be back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 the round</a:t>
            </a:r>
            <a:endParaRPr lang="en-US" dirty="0"/>
          </a:p>
        </p:txBody>
      </p:sp>
      <p:pic>
        <p:nvPicPr>
          <p:cNvPr id="12292" name="Picture 2" descr="C:\Documents and Settings\32947\Local Settings\Temporary Internet Files\Content.IE5\44K7RNGR\MC90035900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008" y="4643252"/>
            <a:ext cx="2612571" cy="212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 descr="C:\Documents and Settings\robeni\My Documents\Ontario Training Centre\Time Management\stopwatch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1" y="1425388"/>
            <a:ext cx="1392730" cy="1389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95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Important Initiatives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600" dirty="0"/>
              <a:t>Handwashing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182761"/>
            <a:ext cx="5157787" cy="4006902"/>
          </a:xfrm>
        </p:spPr>
        <p:txBody>
          <a:bodyPr/>
          <a:lstStyle/>
          <a:p>
            <a:r>
              <a:rPr lang="en-US" dirty="0" smtClean="0"/>
              <a:t>#1 way to prevent HIAs</a:t>
            </a:r>
          </a:p>
          <a:p>
            <a:r>
              <a:rPr lang="en-US" dirty="0" smtClean="0"/>
              <a:t>Every time you cross the threshold!</a:t>
            </a:r>
          </a:p>
          <a:p>
            <a:endParaRPr lang="en-US" dirty="0"/>
          </a:p>
          <a:p>
            <a:r>
              <a:rPr lang="en-US" dirty="0" smtClean="0"/>
              <a:t>FROG – friction rubs out germs</a:t>
            </a:r>
          </a:p>
          <a:p>
            <a:r>
              <a:rPr lang="en-US" dirty="0" smtClean="0"/>
              <a:t>Ribbit 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Fall Prevention 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82761"/>
            <a:ext cx="5183188" cy="4006902"/>
          </a:xfrm>
        </p:spPr>
        <p:txBody>
          <a:bodyPr/>
          <a:lstStyle/>
          <a:p>
            <a:r>
              <a:rPr lang="en-US" dirty="0" smtClean="0"/>
              <a:t>Yellow armband &amp; Yellow socks</a:t>
            </a:r>
          </a:p>
          <a:p>
            <a:r>
              <a:rPr lang="en-US" dirty="0" smtClean="0"/>
              <a:t>Other things that can be done?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084" y="4607503"/>
            <a:ext cx="1993491" cy="15994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335" y="4142711"/>
            <a:ext cx="2046952" cy="20469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259" y="2321108"/>
            <a:ext cx="706419" cy="121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07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olor-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752600" y="1"/>
            <a:ext cx="8610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HIPAA and Corporate Compliance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828800" y="806451"/>
            <a:ext cx="5943600" cy="6730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800" b="1" dirty="0"/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3200" b="1" dirty="0"/>
              <a:t>Special Note</a:t>
            </a: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3200" b="1" dirty="0"/>
              <a:t>Privacy Flag in CHL </a:t>
            </a: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3200" b="1" dirty="0"/>
              <a:t> = Strict Privacy</a:t>
            </a:r>
          </a:p>
          <a:p>
            <a:pPr marL="457200" indent="-457200" eaLnBrk="1" hangingPunct="1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Refrain </a:t>
            </a:r>
            <a:r>
              <a:rPr lang="en-US" altLang="en-US" sz="2800" dirty="0"/>
              <a:t>from sharing </a:t>
            </a:r>
            <a:r>
              <a:rPr lang="en-US" altLang="en-US" sz="2800" dirty="0" smtClean="0"/>
              <a:t>experiences on </a:t>
            </a:r>
            <a:r>
              <a:rPr lang="en-US" altLang="en-US" sz="2800" dirty="0"/>
              <a:t>social media</a:t>
            </a:r>
          </a:p>
          <a:p>
            <a:pPr marL="457200" indent="-457200" eaLnBrk="1" hangingPunct="1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Save Trees &amp; Confidentiality – 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2800" dirty="0"/>
              <a:t>	</a:t>
            </a:r>
            <a:r>
              <a:rPr lang="en-US" altLang="en-US" sz="2800" i="1" dirty="0" smtClean="0"/>
              <a:t>Please, no printing!</a:t>
            </a:r>
            <a:endParaRPr lang="en-US" altLang="en-US" sz="2800" b="1" dirty="0"/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800" b="1" dirty="0"/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800" b="1" dirty="0"/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800" b="1" dirty="0"/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800" b="1" dirty="0"/>
          </a:p>
        </p:txBody>
      </p:sp>
      <p:pic>
        <p:nvPicPr>
          <p:cNvPr id="9221" name="Picture 6" descr="shhhh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076325"/>
            <a:ext cx="2819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59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0" y="743649"/>
            <a:ext cx="12192000" cy="95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indent="0" eaLnBrk="1" hangingPunct="1">
              <a:defRPr/>
            </a:pPr>
            <a:r>
              <a:rPr lang="en-US" sz="3200" b="1" dirty="0"/>
              <a:t>Clinical Key for Nursing / Clinical Skills </a:t>
            </a:r>
            <a:r>
              <a:rPr lang="en-US" sz="3200" b="1" dirty="0" smtClean="0"/>
              <a:t>Nursing Procedures </a:t>
            </a:r>
            <a:endParaRPr lang="en-US" sz="3200" b="1" dirty="0"/>
          </a:p>
          <a:p>
            <a:pPr marL="0" indent="0"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000" b="1" dirty="0"/>
              <a:t>Information about diagnoses, meds, labs; journal articles; patient education materials</a:t>
            </a:r>
            <a:endParaRPr lang="en-US" sz="3200" b="1" dirty="0"/>
          </a:p>
        </p:txBody>
      </p:sp>
      <p:pic>
        <p:nvPicPr>
          <p:cNvPr id="14339" name="Picture 9" descr="orange-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0" y="1"/>
            <a:ext cx="12192000" cy="701675"/>
          </a:xfrm>
          <a:prstGeom prst="rect">
            <a:avLst/>
          </a:prstGeom>
          <a:solidFill>
            <a:srgbClr val="9900CC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Resources – Cone Connects intranet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25052" t="12577" r="25400" b="37778"/>
          <a:stretch/>
        </p:blipFill>
        <p:spPr>
          <a:xfrm>
            <a:off x="74608" y="1854199"/>
            <a:ext cx="8369300" cy="498792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14006" r="70278" b="39278"/>
          <a:stretch/>
        </p:blipFill>
        <p:spPr>
          <a:xfrm>
            <a:off x="8517610" y="2650435"/>
            <a:ext cx="3586530" cy="417570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cxnSp>
        <p:nvCxnSpPr>
          <p:cNvPr id="5" name="Straight Arrow Connector 4"/>
          <p:cNvCxnSpPr/>
          <p:nvPr/>
        </p:nvCxnSpPr>
        <p:spPr>
          <a:xfrm>
            <a:off x="5115339" y="2752356"/>
            <a:ext cx="745159" cy="24503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69634" y="2465769"/>
            <a:ext cx="124570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Click here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25646" y="3697357"/>
            <a:ext cx="770145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Then here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9008149" y="4343688"/>
            <a:ext cx="387642" cy="17788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9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1828800" y="1524000"/>
            <a:ext cx="8839200" cy="533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          Cone Healthlink</a:t>
            </a:r>
            <a:br>
              <a:rPr lang="en-US" sz="2800" b="1" dirty="0">
                <a:latin typeface="Bookman Old Style" panose="02050604050505020204" pitchFamily="18" charset="0"/>
              </a:rPr>
            </a:br>
            <a:endParaRPr lang="en-US" sz="2800" b="1" dirty="0"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defRPr/>
            </a:pPr>
            <a:endParaRPr lang="en-US" sz="2200" dirty="0"/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latin typeface="Bookman Old Style" panose="02050604050505020204" pitchFamily="18" charset="0"/>
              </a:rPr>
              <a:t>Assist </a:t>
            </a:r>
            <a:r>
              <a:rPr lang="en-US" sz="2800" b="1" dirty="0">
                <a:latin typeface="Bookman Old Style" panose="02050604050505020204" pitchFamily="18" charset="0"/>
              </a:rPr>
              <a:t>Desk at (2) 7242 </a:t>
            </a:r>
            <a:endParaRPr lang="en-US" sz="2800" b="1" dirty="0" smtClean="0">
              <a:latin typeface="Bookman Old Style" panose="02050604050505020204" pitchFamily="18" charset="0"/>
            </a:endParaRPr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latin typeface="Bookman Old Style" panose="02050604050505020204" pitchFamily="18" charset="0"/>
              </a:rPr>
              <a:t>Self-Serve Password reset instructions / The </a:t>
            </a:r>
            <a:r>
              <a:rPr lang="en-US" sz="2800" b="1" dirty="0">
                <a:latin typeface="Bookman Old Style" panose="02050604050505020204" pitchFamily="18" charset="0"/>
              </a:rPr>
              <a:t>last 4 SSN = last 4 Student ID</a:t>
            </a:r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Protect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2800" b="1" dirty="0">
                <a:latin typeface="Bookman Old Style" panose="02050604050505020204" pitchFamily="18" charset="0"/>
              </a:rPr>
              <a:t>computer IDs or </a:t>
            </a:r>
            <a:r>
              <a:rPr lang="en-US" sz="2800" b="1" dirty="0" smtClean="0">
                <a:latin typeface="Bookman Old Style" panose="02050604050505020204" pitchFamily="18" charset="0"/>
              </a:rPr>
              <a:t>passwords</a:t>
            </a:r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latin typeface="Bookman Old Style" panose="02050604050505020204" pitchFamily="18" charset="0"/>
              </a:rPr>
              <a:t>Viewed </a:t>
            </a:r>
            <a:r>
              <a:rPr lang="en-US" sz="2800" b="1" dirty="0">
                <a:latin typeface="Bookman Old Style" panose="02050604050505020204" pitchFamily="18" charset="0"/>
              </a:rPr>
              <a:t>for your patient </a:t>
            </a:r>
            <a:r>
              <a:rPr lang="en-US" sz="2800" b="1" dirty="0" smtClean="0">
                <a:latin typeface="Bookman Old Style" panose="02050604050505020204" pitchFamily="18" charset="0"/>
              </a:rPr>
              <a:t>only</a:t>
            </a:r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Cone Health Employees will </a:t>
            </a:r>
            <a:r>
              <a:rPr lang="en-US" sz="2800" b="1" dirty="0" smtClean="0">
                <a:latin typeface="Bookman Old Style" panose="02050604050505020204" pitchFamily="18" charset="0"/>
              </a:rPr>
              <a:t>need </a:t>
            </a:r>
            <a:r>
              <a:rPr lang="en-US" sz="2800" b="1" dirty="0">
                <a:latin typeface="Bookman Old Style" panose="02050604050505020204" pitchFamily="18" charset="0"/>
              </a:rPr>
              <a:t>a 2</a:t>
            </a:r>
            <a:r>
              <a:rPr lang="en-US" sz="2800" b="1" baseline="30000" dirty="0">
                <a:latin typeface="Bookman Old Style" panose="02050604050505020204" pitchFamily="18" charset="0"/>
              </a:rPr>
              <a:t>nd</a:t>
            </a:r>
            <a:r>
              <a:rPr lang="en-US" sz="2800" b="1" dirty="0">
                <a:latin typeface="Bookman Old Style" panose="02050604050505020204" pitchFamily="18" charset="0"/>
              </a:rPr>
              <a:t> ID for student / faculty role use</a:t>
            </a:r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endParaRPr lang="en-US" sz="2000" b="1" dirty="0"/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endParaRPr lang="en-US" sz="2000" b="1" dirty="0"/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endParaRPr lang="en-US" sz="2200" dirty="0"/>
          </a:p>
        </p:txBody>
      </p:sp>
      <p:pic>
        <p:nvPicPr>
          <p:cNvPr id="15363" name="Picture 7" descr="orange-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1524000" y="-15875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Policies and Procedures</a:t>
            </a:r>
          </a:p>
        </p:txBody>
      </p:sp>
      <p:pic>
        <p:nvPicPr>
          <p:cNvPr id="15365" name="Picture 9" descr="keyboard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1" y="711200"/>
            <a:ext cx="3222625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65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96348"/>
            <a:ext cx="9591261" cy="1086678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SAFETY ZONE PORTAL</a:t>
            </a:r>
            <a:br>
              <a:rPr lang="en-US" b="1" u="sng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436704" cy="4893227"/>
          </a:xfrm>
        </p:spPr>
        <p:txBody>
          <a:bodyPr>
            <a:normAutofit/>
          </a:bodyPr>
          <a:lstStyle/>
          <a:p>
            <a:pPr marL="0" indent="0">
              <a:spcBef>
                <a:spcPts val="500"/>
              </a:spcBef>
              <a:spcAft>
                <a:spcPts val="500"/>
              </a:spcAft>
              <a:buNone/>
              <a:defRPr/>
            </a:pPr>
            <a:r>
              <a:rPr lang="en-US" dirty="0">
                <a:solidFill>
                  <a:prstClr val="black"/>
                </a:solidFill>
                <a:latin typeface="Bookman Old Style" panose="02050604050505020204" pitchFamily="18" charset="0"/>
              </a:rPr>
              <a:t>Events inconsistent with Cone Health Policies &amp; Procedures, or not part of routine care. SZP reports lead to appropriate follow up.</a:t>
            </a:r>
          </a:p>
          <a:p>
            <a:pPr marL="457200" indent="-457200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Bookman Old Style" panose="02050604050505020204" pitchFamily="18" charset="0"/>
              </a:rPr>
              <a:t>The </a:t>
            </a:r>
            <a:r>
              <a:rPr lang="en-US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Event </a:t>
            </a:r>
            <a:r>
              <a:rPr lang="en-US" dirty="0">
                <a:solidFill>
                  <a:prstClr val="black"/>
                </a:solidFill>
                <a:latin typeface="Bookman Old Style" panose="02050604050505020204" pitchFamily="18" charset="0"/>
              </a:rPr>
              <a:t>will be documented in patient chart</a:t>
            </a:r>
          </a:p>
          <a:p>
            <a:pPr marL="457200" indent="-457200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SZP records </a:t>
            </a:r>
            <a:r>
              <a:rPr lang="en-US" dirty="0">
                <a:solidFill>
                  <a:prstClr val="black"/>
                </a:solidFill>
                <a:latin typeface="Bookman Old Style" panose="02050604050505020204" pitchFamily="18" charset="0"/>
              </a:rPr>
              <a:t>are not documented in patient’s chart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5052" t="12577" r="25400" b="37778"/>
          <a:stretch/>
        </p:blipFill>
        <p:spPr>
          <a:xfrm>
            <a:off x="838200" y="1825626"/>
            <a:ext cx="5181600" cy="489322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cxnSp>
        <p:nvCxnSpPr>
          <p:cNvPr id="6" name="Straight Arrow Connector 5"/>
          <p:cNvCxnSpPr/>
          <p:nvPr/>
        </p:nvCxnSpPr>
        <p:spPr>
          <a:xfrm>
            <a:off x="3710609" y="1166191"/>
            <a:ext cx="583095" cy="11131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85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4"/>
          <p:cNvSpPr txBox="1">
            <a:spLocks noChangeArrowheads="1"/>
          </p:cNvSpPr>
          <p:nvPr/>
        </p:nvSpPr>
        <p:spPr bwMode="auto">
          <a:xfrm>
            <a:off x="1676401" y="914400"/>
            <a:ext cx="6665913" cy="58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Ethical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Issues / Interpreters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4000" b="1" dirty="0">
                <a:latin typeface="Calibri" pitchFamily="34" charset="0"/>
                <a:cs typeface="Calibri" pitchFamily="34" charset="0"/>
              </a:rPr>
              <a:t>patient’s primary nurse and your instructor can contact Pastoral Care to request an Ethics </a:t>
            </a:r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Consult or an Interpreter if needed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200" b="1" dirty="0" smtClean="0">
              <a:latin typeface="Calibri" pitchFamily="34" charset="0"/>
              <a:cs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200" b="1" dirty="0">
              <a:latin typeface="Calibri" pitchFamily="34" charset="0"/>
              <a:cs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200" b="1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555" name="Picture 9" descr="orange-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1536700" y="1"/>
            <a:ext cx="9131300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cs typeface="Arial" charset="0"/>
              </a:rPr>
              <a:t>Policies and Procedures</a:t>
            </a:r>
          </a:p>
        </p:txBody>
      </p:sp>
      <p:sp>
        <p:nvSpPr>
          <p:cNvPr id="23557" name="Rectangle 1"/>
          <p:cNvSpPr>
            <a:spLocks noChangeArrowheads="1"/>
          </p:cNvSpPr>
          <p:nvPr/>
        </p:nvSpPr>
        <p:spPr bwMode="auto">
          <a:xfrm>
            <a:off x="2627313" y="5791201"/>
            <a:ext cx="571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000" b="1" dirty="0">
                <a:latin typeface="Calibri" panose="020F0502020204030204" pitchFamily="34" charset="0"/>
              </a:rPr>
              <a:t>The American Nurses Association (ANA) Code of Ethics for Nurses provides guidelines for practice.</a:t>
            </a:r>
          </a:p>
        </p:txBody>
      </p:sp>
      <p:pic>
        <p:nvPicPr>
          <p:cNvPr id="23558" name="Picture 9" descr="C:\Documents and Settings\32947\Local Settings\Temporary Internet Files\Content.IE5\JSIBM7KX\MC90007093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429001"/>
            <a:ext cx="32766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10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524000" y="806450"/>
            <a:ext cx="9067800" cy="547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Rapid Response Team (RRT)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Provides early and rapid intervention for patients outside the ICU setting whose condition is deteriorating.  </a:t>
            </a: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  <a:defRPr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CONDITION HELP</a:t>
            </a: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400" b="1" dirty="0">
                <a:latin typeface="Bookman Old Style" panose="02050604050505020204" pitchFamily="18" charset="0"/>
              </a:rPr>
              <a:t>A Safety Net Program for Patients and Families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Ability for patients and families to activate a </a:t>
            </a:r>
            <a:r>
              <a:rPr lang="en-US" sz="2800" b="1" dirty="0" smtClean="0">
                <a:latin typeface="Bookman Old Style" panose="02050604050505020204" pitchFamily="18" charset="0"/>
              </a:rPr>
              <a:t>call </a:t>
            </a:r>
            <a:r>
              <a:rPr lang="en-US" sz="2800" b="1" dirty="0" smtClean="0">
                <a:latin typeface="Bookman Old Style" panose="02050604050505020204" pitchFamily="18" charset="0"/>
              </a:rPr>
              <a:t>for help</a:t>
            </a:r>
            <a:r>
              <a:rPr lang="en-US" sz="2800" b="1" dirty="0">
                <a:latin typeface="Bookman Old Style" panose="02050604050505020204" pitchFamily="18" charset="0"/>
              </a:rPr>
              <a:t> </a:t>
            </a:r>
            <a:r>
              <a:rPr lang="en-US" sz="2800" b="1" dirty="0" smtClean="0">
                <a:latin typeface="Bookman Old Style" panose="02050604050505020204" pitchFamily="18" charset="0"/>
              </a:rPr>
              <a:t>from </a:t>
            </a:r>
            <a:r>
              <a:rPr lang="en-US" sz="2800" b="1" dirty="0">
                <a:latin typeface="Bookman Old Style" panose="02050604050505020204" pitchFamily="18" charset="0"/>
              </a:rPr>
              <a:t>any hospital phone 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endParaRPr lang="en-US" sz="2800" dirty="0">
              <a:latin typeface="Calibri" pitchFamily="34" charset="0"/>
            </a:endParaRPr>
          </a:p>
        </p:txBody>
      </p:sp>
      <p:pic>
        <p:nvPicPr>
          <p:cNvPr id="24579" name="Picture 6" descr="orange-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1524000" y="-15875"/>
            <a:ext cx="9144000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Policies and Procedures</a:t>
            </a:r>
          </a:p>
        </p:txBody>
      </p:sp>
      <p:pic>
        <p:nvPicPr>
          <p:cNvPr id="24581" name="Picture 2" descr="C:\Documents and Settings\32947\Local Settings\Temporary Internet Files\Content.IE5\E1UDLGFO\MC900071318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673" y="2093089"/>
            <a:ext cx="2209800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30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Red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553" y="0"/>
            <a:ext cx="984324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2055"/>
          <p:cNvSpPr>
            <a:spLocks noChangeArrowheads="1"/>
          </p:cNvSpPr>
          <p:nvPr/>
        </p:nvSpPr>
        <p:spPr bwMode="auto">
          <a:xfrm>
            <a:off x="1524000" y="0"/>
            <a:ext cx="8991600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EMERGENCY CODES - Plain Language</a:t>
            </a:r>
          </a:p>
          <a:p>
            <a:pPr algn="ctr">
              <a:defRPr/>
            </a:pPr>
            <a:endParaRPr lang="en-US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398724"/>
              </p:ext>
            </p:extLst>
          </p:nvPr>
        </p:nvGraphicFramePr>
        <p:xfrm>
          <a:off x="1129554" y="762000"/>
          <a:ext cx="9870140" cy="293497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276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3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2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Event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Sample Scripting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42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Evacuation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effectLst/>
                        </a:rPr>
                        <a:t>Overhead</a:t>
                      </a:r>
                      <a:r>
                        <a:rPr lang="en-US" sz="1800" b="1" dirty="0">
                          <a:effectLst/>
                        </a:rPr>
                        <a:t>: Your attention please, Facility Alert, Immediate Evacuation, Unit 5Central.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05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Fire / Smoke Alarm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effectLst/>
                        </a:rPr>
                        <a:t>Overhead</a:t>
                      </a:r>
                      <a:r>
                        <a:rPr lang="en-US" sz="1800" b="1" dirty="0">
                          <a:effectLst/>
                        </a:rPr>
                        <a:t>: Your attention please, Facility Alert, Fire Alarm activation Unit 5North. 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32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Hazardous / Materials Spill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effectLst/>
                        </a:rPr>
                        <a:t>Overhead:</a:t>
                      </a:r>
                      <a:r>
                        <a:rPr lang="en-US" sz="1800" b="1" dirty="0">
                          <a:effectLst/>
                        </a:rPr>
                        <a:t> Your attention please, Facility Alert, Chemical Spill, 1</a:t>
                      </a:r>
                      <a:r>
                        <a:rPr lang="en-US" sz="1800" b="1" baseline="30000" dirty="0">
                          <a:effectLst/>
                        </a:rPr>
                        <a:t>st</a:t>
                      </a:r>
                      <a:r>
                        <a:rPr lang="en-US" sz="1800" b="1" dirty="0">
                          <a:effectLst/>
                        </a:rPr>
                        <a:t> Floor Laboratory.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366376"/>
              </p:ext>
            </p:extLst>
          </p:nvPr>
        </p:nvGraphicFramePr>
        <p:xfrm>
          <a:off x="1129554" y="3671049"/>
          <a:ext cx="9843246" cy="312553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294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8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36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Mass Casualty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219" marR="59219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chemeClr val="tx1"/>
                          </a:solidFill>
                          <a:effectLst/>
                        </a:rPr>
                        <a:t>Overhead: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 Your Attention Please, Facility Alert, External Mass Casualty Incident, Emergency Department.   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219" marR="5921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46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Utility / Technology Interruption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219" marR="59219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</a:rPr>
                        <a:t>Overhead: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  Your Attention please, Facility Alert  IT Network Downtime, Implement downtime procedures 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219" marR="5921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36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Weather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219" marR="59219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</a:rPr>
                        <a:t>Overhead: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 Attention, Facility Alert Tornado Warning. Move away from windows to interior portions of the building. 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219" marR="5921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5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Missing Infant / Child 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Overhead Page: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Security Alert Missing Infant, male infant, last seen in room 322.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31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9144000" cy="1143000"/>
          </a:xfrm>
          <a:solidFill>
            <a:srgbClr val="7C7CDE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 Patient Handling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521" y="1447800"/>
            <a:ext cx="11674257" cy="4724400"/>
          </a:xfrm>
        </p:spPr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POLICY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: All patient transfer/ lifting will be done safely and appropriately to protect the employee and patient from injury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defRPr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Lucida Sans Unicode" pitchFamily="34" charset="0"/>
              </a:rPr>
              <a:t>Maxi Move- Lifting and transfer device for the totally dependent individual</a:t>
            </a:r>
          </a:p>
          <a:p>
            <a:pPr lvl="1">
              <a:defRPr/>
            </a:pPr>
            <a:r>
              <a:rPr lang="en-US" sz="3000" b="1" dirty="0">
                <a:latin typeface="Bookman Old Style" panose="02050604050505020204" pitchFamily="18" charset="0"/>
                <a:cs typeface="Lucida Sans Unicode" pitchFamily="34" charset="0"/>
              </a:rPr>
              <a:t>Safe to transport throughout </a:t>
            </a:r>
            <a:r>
              <a:rPr lang="en-US" sz="3000" b="1" dirty="0" smtClean="0">
                <a:latin typeface="Bookman Old Style" panose="02050604050505020204" pitchFamily="18" charset="0"/>
                <a:cs typeface="Lucida Sans Unicode" pitchFamily="34" charset="0"/>
              </a:rPr>
              <a:t>the facility</a:t>
            </a:r>
            <a:endParaRPr lang="en-US" sz="3000" b="1" dirty="0">
              <a:latin typeface="Bookman Old Style" panose="02050604050505020204" pitchFamily="18" charset="0"/>
              <a:cs typeface="Lucida Sans Unicode" pitchFamily="34" charset="0"/>
            </a:endParaRPr>
          </a:p>
          <a:p>
            <a:pPr lvl="1">
              <a:defRPr/>
            </a:pPr>
            <a:r>
              <a:rPr lang="en-US" sz="3000" b="1" dirty="0">
                <a:latin typeface="Bookman Old Style" panose="02050604050505020204" pitchFamily="18" charset="0"/>
                <a:cs typeface="Lucida Sans Unicode" pitchFamily="34" charset="0"/>
              </a:rPr>
              <a:t>Weigh individual during lifting</a:t>
            </a:r>
            <a:r>
              <a:rPr lang="en-US" sz="3800" b="1" dirty="0">
                <a:latin typeface="Bookman Old Style" panose="02050604050505020204" pitchFamily="18" charset="0"/>
                <a:cs typeface="Lucida Sans Unicode" pitchFamily="34" charset="0"/>
              </a:rPr>
              <a:t> </a:t>
            </a:r>
            <a:r>
              <a:rPr lang="en-US" sz="5100" b="1" dirty="0">
                <a:latin typeface="Bookman Old Style" panose="02050604050505020204" pitchFamily="18" charset="0"/>
                <a:cs typeface="Lucida Sans Unicode" pitchFamily="34" charset="0"/>
              </a:rPr>
              <a:t>  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 algn="ctr" eaLnBrk="1" hangingPunct="1">
              <a:buNone/>
              <a:defRPr/>
            </a:pPr>
            <a:r>
              <a:rPr lang="en-US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Consult with the  patient’s nurse </a:t>
            </a:r>
            <a:endParaRPr lang="en-US" b="1" dirty="0" smtClean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 eaLnBrk="1" hangingPunct="1">
              <a:buNone/>
              <a:defRPr/>
            </a:pPr>
            <a:r>
              <a:rPr lang="en-US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and </a:t>
            </a:r>
            <a:r>
              <a:rPr lang="en-US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your clinical instructor for guidance.</a:t>
            </a:r>
            <a:endParaRPr lang="en-US" b="1" dirty="0" smtClean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676400" y="6248400"/>
            <a:ext cx="2209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600" dirty="0">
              <a:latin typeface="Times New Roman" panose="02020603050405020304" pitchFamily="18" charset="0"/>
            </a:endParaRPr>
          </a:p>
        </p:txBody>
      </p:sp>
      <p:pic>
        <p:nvPicPr>
          <p:cNvPr id="6" name="Picture 6" descr="MaxiMove Demo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536" y="3014510"/>
            <a:ext cx="2622072" cy="3233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60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"/>
            <a:ext cx="9144000" cy="879475"/>
          </a:xfrm>
          <a:solidFill>
            <a:srgbClr val="7C7CDE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ucida Sans Unicode" pitchFamily="34" charset="0"/>
              </a:rPr>
              <a:t>Safe Patient Handling</a:t>
            </a: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638300" y="1478070"/>
            <a:ext cx="6362700" cy="5221179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indent="0">
              <a:buNone/>
              <a:defRPr/>
            </a:pPr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alibri" pitchFamily="34" charset="0"/>
              </a:rPr>
              <a:t>Isolation </a:t>
            </a:r>
            <a:r>
              <a:rPr lang="en-US" sz="3500" b="1" dirty="0" smtClean="0">
                <a:latin typeface="Bookman Old Style" panose="02050604050505020204" pitchFamily="18" charset="0"/>
                <a:cs typeface="Calibri" pitchFamily="34" charset="0"/>
              </a:rPr>
              <a:t>– Signage on doors with instructions. Do not enter patient’s rooms that require a </a:t>
            </a:r>
            <a:r>
              <a:rPr lang="en-US" sz="3500" b="1" i="1" dirty="0" smtClean="0">
                <a:latin typeface="Bookman Old Style" panose="02050604050505020204" pitchFamily="18" charset="0"/>
                <a:cs typeface="Calibri" pitchFamily="34" charset="0"/>
              </a:rPr>
              <a:t>special </a:t>
            </a:r>
            <a:r>
              <a:rPr lang="en-US" sz="3500" b="1" dirty="0" smtClean="0">
                <a:latin typeface="Bookman Old Style" panose="02050604050505020204" pitchFamily="18" charset="0"/>
                <a:cs typeface="Calibri" pitchFamily="34" charset="0"/>
              </a:rPr>
              <a:t>mask</a:t>
            </a:r>
          </a:p>
          <a:p>
            <a:pPr marL="0" indent="0" algn="ctr">
              <a:buNone/>
              <a:defRPr/>
            </a:pPr>
            <a:endParaRPr lang="en-US" sz="5100" b="1" dirty="0" smtClean="0">
              <a:solidFill>
                <a:srgbClr val="7030A0"/>
              </a:solidFill>
              <a:latin typeface="Bookman Old Style" panose="02050604050505020204" pitchFamily="18" charset="0"/>
              <a:cs typeface="Calibri" pitchFamily="34" charset="0"/>
            </a:endParaRPr>
          </a:p>
          <a:p>
            <a:pPr marL="0" indent="0" algn="ctr">
              <a:buNone/>
              <a:defRPr/>
            </a:pPr>
            <a:endParaRPr lang="en-US" sz="2000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  <a:defRPr/>
            </a:pPr>
            <a:r>
              <a:rPr lang="en-US" sz="45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Consult </a:t>
            </a:r>
            <a:r>
              <a:rPr lang="en-US" sz="45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with the  patient’s nurse and your clinical instructor for guidance.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347" y="211929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1981200" y="990600"/>
            <a:ext cx="8229600" cy="9906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latin typeface="+mn-lt"/>
              </a:rPr>
              <a:t>Team Communication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130" y="1828800"/>
            <a:ext cx="11771870" cy="50292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3600" b="1" dirty="0"/>
              <a:t>SBAR</a:t>
            </a:r>
            <a:r>
              <a:rPr lang="en-US" dirty="0" smtClean="0"/>
              <a:t> – </a:t>
            </a:r>
            <a:r>
              <a:rPr lang="en-US" dirty="0"/>
              <a:t>Effective communication tool. Consistent and organized to promote patient safety</a:t>
            </a:r>
          </a:p>
          <a:p>
            <a:pPr marL="0" indent="0">
              <a:buNone/>
              <a:defRPr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  <a:defRPr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Gather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prior to communication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b="1" dirty="0" smtClean="0"/>
              <a:t>S</a:t>
            </a:r>
            <a:r>
              <a:rPr lang="en-US" dirty="0" smtClean="0"/>
              <a:t>ituation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b="1" dirty="0" smtClean="0"/>
              <a:t>B</a:t>
            </a:r>
            <a:r>
              <a:rPr lang="en-US" dirty="0" smtClean="0"/>
              <a:t>ackground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b="1" dirty="0" smtClean="0"/>
              <a:t>A</a:t>
            </a:r>
            <a:r>
              <a:rPr lang="en-US" dirty="0" smtClean="0"/>
              <a:t>ssessment</a:t>
            </a: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b="1" dirty="0" smtClean="0"/>
              <a:t>R</a:t>
            </a:r>
            <a:r>
              <a:rPr lang="en-US" dirty="0" smtClean="0"/>
              <a:t>ecommendations</a:t>
            </a:r>
          </a:p>
          <a:p>
            <a:pPr marL="0" indent="0">
              <a:buNone/>
              <a:defRPr/>
            </a:pPr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US" dirty="0" smtClean="0"/>
          </a:p>
        </p:txBody>
      </p:sp>
      <p:pic>
        <p:nvPicPr>
          <p:cNvPr id="40964" name="Picture 15" descr="mau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1524000" y="152401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General 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Guidelines</a:t>
            </a:r>
          </a:p>
        </p:txBody>
      </p:sp>
      <p:pic>
        <p:nvPicPr>
          <p:cNvPr id="40966" name="Picture 2" descr="C:\Program Files\Microsoft Office\MEDIA\CAGCAT10\j0332268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191000"/>
            <a:ext cx="18288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28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b="1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Communication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65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SRAR / HAND-OFF / HALL PASS </a:t>
            </a:r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Use for Internal and external transfer of care</a:t>
            </a:r>
          </a:p>
          <a:p>
            <a:pPr marL="400050" lvl="1" indent="0">
              <a:buFont typeface="Arial" charset="0"/>
              <a:buChar char="–"/>
              <a:defRPr/>
            </a:pPr>
            <a:r>
              <a:rPr lang="en-US" dirty="0"/>
              <a:t> Shift Report</a:t>
            </a:r>
          </a:p>
          <a:p>
            <a:pPr marL="400050" lvl="1" indent="0">
              <a:buFont typeface="Arial" charset="0"/>
              <a:buChar char="–"/>
              <a:defRPr/>
            </a:pPr>
            <a:r>
              <a:rPr lang="en-US" dirty="0"/>
              <a:t> Coverage for lunch / breaks</a:t>
            </a:r>
          </a:p>
          <a:p>
            <a:pPr marL="400050" lvl="1" indent="0">
              <a:buFont typeface="Arial" charset="0"/>
              <a:buChar char="–"/>
              <a:defRPr/>
            </a:pPr>
            <a:r>
              <a:rPr lang="en-US" dirty="0"/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Critical</a:t>
            </a:r>
            <a:r>
              <a:rPr lang="en-US" dirty="0"/>
              <a:t> Lab and Radiology Results</a:t>
            </a:r>
          </a:p>
          <a:p>
            <a:pPr>
              <a:buFont typeface="Arial" charset="0"/>
              <a:buChar char="•"/>
              <a:defRPr/>
            </a:pPr>
            <a:endParaRPr lang="en-US" b="1" dirty="0"/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Requires uninterrupted time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Requires ability to ask questions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Include the patient when possible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400" y="2959100"/>
            <a:ext cx="4813300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2700"/>
            <a:ext cx="12192000" cy="1779588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b="1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Cone Health is a Certified </a:t>
            </a:r>
            <a:br>
              <a:rPr lang="en-US" b="1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b="1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Chest Pain &amp; Stroke Center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33700" y="2603499"/>
            <a:ext cx="6400800" cy="3886201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personnel are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 to know: </a:t>
            </a:r>
          </a:p>
          <a:p>
            <a:pPr eaLnBrk="1" hangingPunct="1">
              <a:buFont typeface="Arial" charset="0"/>
              <a:buNone/>
              <a:defRPr/>
            </a:pPr>
            <a:endParaRPr lang="en-US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l">
              <a:buFont typeface="Arial" panose="020B0604020202020204" pitchFamily="34" charset="0"/>
              <a:buChar char="•"/>
              <a:defRPr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Heart Attack Symptoms </a:t>
            </a:r>
          </a:p>
          <a:p>
            <a:pPr marL="571500" indent="-5715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Code Stroke Symptoms </a:t>
            </a:r>
          </a:p>
          <a:p>
            <a:pPr marL="571500" indent="-57150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to Do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1901"/>
            <a:ext cx="281940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700" y="2501901"/>
            <a:ext cx="3289300" cy="435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5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698500"/>
          </a:xfrm>
          <a:solidFill>
            <a:srgbClr val="FF0000"/>
          </a:solidFill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sz="4000" b="1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Heart Attack Symptoms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203200" y="863600"/>
            <a:ext cx="8534400" cy="5994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Chest discomfort</a:t>
            </a:r>
          </a:p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Pressure, heaviness</a:t>
            </a:r>
          </a:p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Squeezing, tightness</a:t>
            </a:r>
          </a:p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Burning</a:t>
            </a:r>
          </a:p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come &amp; go </a:t>
            </a:r>
          </a:p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Lasts more than 2 minutes</a:t>
            </a:r>
          </a:p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 felt in one or both arms,  the back or the neck</a:t>
            </a:r>
          </a:p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Shortness of breath.   Breaking out in a cold sweat</a:t>
            </a:r>
          </a:p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Nausea, vomiting.    Light headedness</a:t>
            </a:r>
          </a:p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Extreme weakness, fatigue</a:t>
            </a:r>
          </a:p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occur in women and young people</a:t>
            </a:r>
          </a:p>
          <a:p>
            <a:pPr marL="0" indent="0" eaLnBrk="1" hangingPunct="1">
              <a:buNone/>
              <a:defRPr/>
            </a:pP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you witness a patient, employee or visitor with these symptoms, get help immediately. Transport to ED or call 911.</a:t>
            </a:r>
          </a:p>
          <a:p>
            <a:pPr eaLnBrk="1" hangingPunct="1">
              <a:defRPr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964" y="4216399"/>
            <a:ext cx="2332036" cy="26416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"/>
          <a:stretch/>
        </p:blipFill>
        <p:spPr>
          <a:xfrm>
            <a:off x="9859964" y="863600"/>
            <a:ext cx="2273561" cy="33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50" y="38433"/>
            <a:ext cx="12192000" cy="1325563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+mn-lt"/>
              </a:rPr>
              <a:t>Stroke (Brain Attack) Symptoms – </a:t>
            </a:r>
            <a:br>
              <a:rPr lang="en-US" b="1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+mn-lt"/>
              </a:rPr>
            </a:br>
            <a:r>
              <a:rPr lang="en-US" b="1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+mn-lt"/>
              </a:rPr>
              <a:t>Remember </a:t>
            </a:r>
            <a:r>
              <a:rPr lang="en-US" sz="6000" b="1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+mn-lt"/>
              </a:rPr>
              <a:t>BE FAST</a:t>
            </a:r>
            <a:endParaRPr lang="en-US" dirty="0">
              <a:ln w="12700">
                <a:solidFill>
                  <a:schemeClr val="tx1"/>
                </a:solidFill>
              </a:ln>
              <a:latin typeface="+mn-lt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44810" y="1547663"/>
            <a:ext cx="1615580" cy="11766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003" y="2627416"/>
            <a:ext cx="1603387" cy="11888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79700" y="1606544"/>
            <a:ext cx="29718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</a:t>
            </a:r>
            <a:r>
              <a:rPr lang="en-US" sz="2400" dirty="0"/>
              <a:t>ehavior changes, headache</a:t>
            </a:r>
          </a:p>
          <a:p>
            <a:endParaRPr lang="en-US" sz="2400" dirty="0"/>
          </a:p>
          <a:p>
            <a:r>
              <a:rPr lang="en-US" sz="3200" b="1" dirty="0">
                <a:solidFill>
                  <a:srgbClr val="FF0000"/>
                </a:solidFill>
              </a:rPr>
              <a:t>E</a:t>
            </a:r>
            <a:r>
              <a:rPr lang="en-US" sz="2400" dirty="0"/>
              <a:t>ye – vision changes</a:t>
            </a:r>
          </a:p>
          <a:p>
            <a:endParaRPr lang="en-US" sz="2400" dirty="0"/>
          </a:p>
        </p:txBody>
      </p:sp>
      <p:pic>
        <p:nvPicPr>
          <p:cNvPr id="9" name="Content Placeholder 8" descr="facial droop.jpg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129250" y="1563513"/>
            <a:ext cx="1120833" cy="1242753"/>
          </a:xfrm>
          <a:prstGeom prst="rect">
            <a:avLst/>
          </a:prstGeom>
          <a:ln w="5715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arm weaknes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9250" y="2879524"/>
            <a:ext cx="1120833" cy="1152645"/>
          </a:xfrm>
          <a:prstGeom prst="rect">
            <a:avLst/>
          </a:prstGeom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7" descr="Difficulty%20Speakin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250" y="4084106"/>
            <a:ext cx="1120833" cy="114937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shcrafs\AppData\Local\Microsoft\Windows\Temporary Internet Files\Content.IE5\814BKYMR\MC900431586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250" y="5342562"/>
            <a:ext cx="1120833" cy="1130301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480300" y="1708599"/>
            <a:ext cx="42799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F</a:t>
            </a:r>
            <a:r>
              <a:rPr lang="en-US" sz="2400" dirty="0"/>
              <a:t>acial droop on one side</a:t>
            </a:r>
          </a:p>
          <a:p>
            <a:endParaRPr lang="en-US" sz="2400" dirty="0"/>
          </a:p>
          <a:p>
            <a:endParaRPr lang="en-US" dirty="0"/>
          </a:p>
          <a:p>
            <a:endParaRPr lang="en-US" dirty="0"/>
          </a:p>
          <a:p>
            <a:r>
              <a:rPr lang="en-US" sz="3200" b="1" dirty="0">
                <a:solidFill>
                  <a:srgbClr val="FF0000"/>
                </a:solidFill>
              </a:rPr>
              <a:t>A</a:t>
            </a:r>
            <a:r>
              <a:rPr lang="en-US" sz="2400" dirty="0"/>
              <a:t>mbulation difficulty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200" b="1" dirty="0">
                <a:solidFill>
                  <a:srgbClr val="FF0000"/>
                </a:solidFill>
              </a:rPr>
              <a:t>S</a:t>
            </a:r>
            <a:r>
              <a:rPr lang="en-US" sz="2400" dirty="0"/>
              <a:t>peech slurred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200" b="1" dirty="0">
                <a:solidFill>
                  <a:srgbClr val="FF0000"/>
                </a:solidFill>
              </a:rPr>
              <a:t>T</a:t>
            </a:r>
            <a:r>
              <a:rPr lang="en-US" sz="2400" dirty="0"/>
              <a:t>ime is critical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-1" y="3669756"/>
            <a:ext cx="5899033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b="1" i="1" dirty="0">
                <a:ln w="1905"/>
                <a:solidFill>
                  <a:srgbClr val="F2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Get Help Fast!</a:t>
            </a:r>
          </a:p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you witness a patient, employee or visitor with these symptoms, get help immediately. Transport to ED or call 911.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sz="1100" i="1" dirty="0"/>
              <a:t> “BE FAST was developed by Intermountain Healthcare, as an adaptation of the FAST model implemented by the American Stroke Association. Reproduced with permission from Intermountain Healthcare. Copyright 2011, Intermountain Healthcare.” </a:t>
            </a:r>
          </a:p>
          <a:p>
            <a:pPr algn="ctr">
              <a:defRPr/>
            </a:pPr>
            <a:endParaRPr lang="en-US" sz="7200" b="1" i="1" dirty="0">
              <a:ln w="1905"/>
              <a:solidFill>
                <a:srgbClr val="F2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defRPr/>
            </a:pPr>
            <a:endParaRPr lang="en-US" sz="2400" b="1" i="1" dirty="0">
              <a:ln w="1905"/>
              <a:solidFill>
                <a:srgbClr val="F2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427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mau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1600200" y="-15875"/>
            <a:ext cx="8610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General Guidelines</a:t>
            </a:r>
          </a:p>
        </p:txBody>
      </p:sp>
      <p:sp>
        <p:nvSpPr>
          <p:cNvPr id="47108" name="Text Box 5"/>
          <p:cNvSpPr txBox="1">
            <a:spLocks noChangeArrowheads="1"/>
          </p:cNvSpPr>
          <p:nvPr/>
        </p:nvSpPr>
        <p:spPr bwMode="auto">
          <a:xfrm>
            <a:off x="1828800" y="765175"/>
            <a:ext cx="8458200" cy="561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2800" b="1" dirty="0"/>
              <a:t>Phones/Valuables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 b="1" dirty="0"/>
              <a:t>• </a:t>
            </a:r>
            <a:r>
              <a:rPr lang="en-US" altLang="en-US" sz="2400" dirty="0"/>
              <a:t>Personal phone calls should be limited to emergencies.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3200" b="1" dirty="0"/>
              <a:t>• </a:t>
            </a:r>
            <a:r>
              <a:rPr lang="en-US" altLang="en-US" sz="3200" b="1" dirty="0">
                <a:solidFill>
                  <a:srgbClr val="FF0000"/>
                </a:solidFill>
              </a:rPr>
              <a:t>Personal cellular phones are to be turned</a:t>
            </a:r>
            <a:br>
              <a:rPr lang="en-US" altLang="en-US" sz="3200" b="1" dirty="0">
                <a:solidFill>
                  <a:srgbClr val="FF0000"/>
                </a:solidFill>
              </a:rPr>
            </a:br>
            <a:r>
              <a:rPr lang="en-US" altLang="en-US" sz="3200" b="1" dirty="0">
                <a:solidFill>
                  <a:srgbClr val="FF0000"/>
                </a:solidFill>
              </a:rPr>
              <a:t>  off and </a:t>
            </a:r>
            <a:r>
              <a:rPr lang="en-US" altLang="en-US" sz="3200" b="1" u="sng" dirty="0">
                <a:solidFill>
                  <a:srgbClr val="FF0000"/>
                </a:solidFill>
              </a:rPr>
              <a:t>not used in </a:t>
            </a:r>
            <a:br>
              <a:rPr lang="en-US" altLang="en-US" sz="3200" b="1" u="sng" dirty="0">
                <a:solidFill>
                  <a:srgbClr val="FF0000"/>
                </a:solidFill>
              </a:rPr>
            </a:br>
            <a:r>
              <a:rPr lang="en-US" altLang="en-US" sz="3200" b="1" dirty="0">
                <a:solidFill>
                  <a:srgbClr val="FF0000"/>
                </a:solidFill>
              </a:rPr>
              <a:t>  </a:t>
            </a:r>
            <a:r>
              <a:rPr lang="en-US" altLang="en-US" sz="3200" b="1" u="sng" dirty="0">
                <a:solidFill>
                  <a:srgbClr val="FF0000"/>
                </a:solidFill>
              </a:rPr>
              <a:t>clinical settings</a:t>
            </a:r>
            <a:r>
              <a:rPr lang="en-US" altLang="en-US" sz="3200" b="1" dirty="0">
                <a:solidFill>
                  <a:srgbClr val="FF0000"/>
                </a:solidFill>
              </a:rPr>
              <a:t>.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 dirty="0"/>
              <a:t>• Storage is limited for personal belongings.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 dirty="0"/>
              <a:t>• Valuables cannot be secured</a:t>
            </a:r>
            <a:r>
              <a:rPr lang="en-US" altLang="en-US" sz="2400" dirty="0" smtClean="0"/>
              <a:t>.</a:t>
            </a:r>
          </a:p>
          <a:p>
            <a:pPr marL="342900" indent="-342900" eaLnBrk="1" hangingPunct="1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Avoid social media posts.</a:t>
            </a:r>
          </a:p>
          <a:p>
            <a:pPr marL="342900" indent="-342900" eaLnBrk="1" hangingPunct="1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Caution topics for public conversations </a:t>
            </a:r>
          </a:p>
          <a:p>
            <a:pPr marL="342900" indent="-342900" eaLnBrk="1" hangingPunct="1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Printing materials is prohibited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400" dirty="0"/>
          </a:p>
        </p:txBody>
      </p:sp>
      <p:pic>
        <p:nvPicPr>
          <p:cNvPr id="47109" name="Picture 6" descr="NoCe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286000"/>
            <a:ext cx="20955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3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mau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1524000" y="-15875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General Guidelines</a:t>
            </a:r>
          </a:p>
        </p:txBody>
      </p:sp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1184223" y="685800"/>
            <a:ext cx="9483777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800" b="1" dirty="0">
                <a:latin typeface="Arial" charset="0"/>
                <a:cs typeface="Arial" charset="0"/>
              </a:rPr>
              <a:t>Student Parking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400" b="1" dirty="0">
                <a:solidFill>
                  <a:srgbClr val="CA99B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Carpooling is strongly encouraged on each campus.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000" b="1" u="sng" dirty="0">
                <a:latin typeface="Arial" charset="0"/>
                <a:cs typeface="Arial" charset="0"/>
              </a:rPr>
              <a:t>Moses Cone Hospital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en-US" sz="2000" dirty="0" smtClean="0">
                <a:latin typeface="Arial" charset="0"/>
                <a:cs typeface="Arial" charset="0"/>
              </a:rPr>
              <a:t>–3</a:t>
            </a:r>
            <a:r>
              <a:rPr lang="en-US" sz="2000" baseline="30000" dirty="0" smtClean="0">
                <a:latin typeface="Arial" charset="0"/>
                <a:cs typeface="Arial" charset="0"/>
              </a:rPr>
              <a:t>rd</a:t>
            </a:r>
            <a:r>
              <a:rPr lang="en-US" sz="2000" dirty="0" smtClean="0">
                <a:latin typeface="Arial" charset="0"/>
                <a:cs typeface="Arial" charset="0"/>
              </a:rPr>
              <a:t> level of the Visitor Garage accessed from Church Street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endParaRPr lang="en-US" sz="2000" dirty="0">
              <a:solidFill>
                <a:srgbClr val="FFFFCC"/>
              </a:solidFill>
              <a:latin typeface="Times New Roman" charset="0"/>
              <a:cs typeface="Times New Roman" charset="0"/>
            </a:endParaRP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000" b="1" u="sng" dirty="0">
                <a:latin typeface="Arial" charset="0"/>
                <a:cs typeface="Arial" charset="0"/>
              </a:rPr>
              <a:t>Wesley Long Hospital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en-US" sz="2000" dirty="0" smtClean="0">
                <a:latin typeface="Arial" charset="0"/>
                <a:cs typeface="Arial" charset="0"/>
              </a:rPr>
              <a:t>– Employee </a:t>
            </a:r>
            <a:r>
              <a:rPr lang="en-US" sz="2000" dirty="0">
                <a:latin typeface="Arial" charset="0"/>
                <a:cs typeface="Arial" charset="0"/>
              </a:rPr>
              <a:t>parking lot located off N. Elam and Friendly avenues. </a:t>
            </a:r>
            <a:br>
              <a:rPr lang="en-US" sz="2000" dirty="0">
                <a:latin typeface="Arial" charset="0"/>
                <a:cs typeface="Arial" charset="0"/>
              </a:rPr>
            </a:br>
            <a:r>
              <a:rPr lang="en-US" sz="2000" b="1" u="sng" dirty="0" smtClean="0">
                <a:latin typeface="Arial" charset="0"/>
                <a:cs typeface="Arial" charset="0"/>
              </a:rPr>
              <a:t>Women’s </a:t>
            </a:r>
            <a:r>
              <a:rPr lang="en-US" sz="2000" b="1" u="sng" dirty="0">
                <a:latin typeface="Arial" charset="0"/>
                <a:cs typeface="Arial" charset="0"/>
              </a:rPr>
              <a:t>Hospital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en-US" sz="2000" dirty="0" smtClean="0">
                <a:latin typeface="Arial" charset="0"/>
                <a:cs typeface="Arial" charset="0"/>
              </a:rPr>
              <a:t>–Upper Employee Lot </a:t>
            </a:r>
            <a:endParaRPr lang="en-US" sz="2000" dirty="0">
              <a:latin typeface="Arial" charset="0"/>
              <a:cs typeface="Arial" charset="0"/>
            </a:endParaRP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000" b="1" u="sng" dirty="0">
                <a:latin typeface="Arial" charset="0"/>
                <a:cs typeface="Arial" charset="0"/>
              </a:rPr>
              <a:t>Annie Penn Hospital 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dirty="0" smtClean="0">
                <a:latin typeface="Arial" charset="0"/>
                <a:cs typeface="Arial" charset="0"/>
              </a:rPr>
              <a:t>Employee </a:t>
            </a:r>
            <a:r>
              <a:rPr lang="en-US" sz="2000" dirty="0">
                <a:latin typeface="Arial" charset="0"/>
                <a:cs typeface="Arial" charset="0"/>
              </a:rPr>
              <a:t>parking lot located adjacent to the South Main Street exit of the hospital lot.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000" b="1" u="sng" dirty="0">
                <a:latin typeface="Arial" charset="0"/>
                <a:cs typeface="Arial" charset="0"/>
              </a:rPr>
              <a:t>Behavioral Health Hospital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en-US" sz="2000" b="1" dirty="0" smtClean="0">
                <a:latin typeface="Arial" charset="0"/>
                <a:cs typeface="Arial" charset="0"/>
              </a:rPr>
              <a:t>– U</a:t>
            </a:r>
            <a:r>
              <a:rPr lang="en-US" sz="2000" dirty="0" smtClean="0">
                <a:latin typeface="Arial" charset="0"/>
                <a:cs typeface="Arial" charset="0"/>
              </a:rPr>
              <a:t>pper middle </a:t>
            </a:r>
            <a:r>
              <a:rPr lang="en-US" sz="2000" dirty="0">
                <a:latin typeface="Arial" charset="0"/>
                <a:cs typeface="Arial" charset="0"/>
              </a:rPr>
              <a:t>lot and to the left of the building</a:t>
            </a:r>
            <a:r>
              <a:rPr lang="en-US" sz="2000" dirty="0" smtClean="0">
                <a:latin typeface="Arial" charset="0"/>
                <a:cs typeface="Arial" charset="0"/>
              </a:rPr>
              <a:t>.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000" b="1" u="sng" dirty="0" smtClean="0">
                <a:latin typeface="Arial" charset="0"/>
                <a:cs typeface="Arial" charset="0"/>
              </a:rPr>
              <a:t>Alamance Regional Medical Center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dirty="0" smtClean="0">
                <a:latin typeface="Arial" charset="0"/>
                <a:cs typeface="Arial" charset="0"/>
              </a:rPr>
              <a:t>– </a:t>
            </a:r>
            <a:r>
              <a:rPr lang="en-US" sz="2000" b="1" dirty="0" smtClean="0">
                <a:latin typeface="Arial" charset="0"/>
                <a:cs typeface="Arial" charset="0"/>
              </a:rPr>
              <a:t>S Lot </a:t>
            </a:r>
            <a:r>
              <a:rPr lang="en-US" sz="2000" dirty="0" smtClean="0">
                <a:latin typeface="Arial" charset="0"/>
                <a:cs typeface="Arial" charset="0"/>
              </a:rPr>
              <a:t>across from Medical Mall entrance </a:t>
            </a:r>
            <a:endParaRPr lang="en-US" sz="2000" dirty="0">
              <a:latin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514" y="5126800"/>
            <a:ext cx="1826971" cy="138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1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9144000" cy="1447800"/>
          </a:xfrm>
          <a:solidFill>
            <a:srgbClr val="7CAEB0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600" dirty="0"/>
              <a:t/>
            </a:r>
            <a:br>
              <a:rPr lang="en-US" sz="3600" dirty="0"/>
            </a:br>
            <a:r>
              <a:rPr lang="en-US" sz="5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THANK YOU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We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are confident you will have an exceptional learning experience 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at Cone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Health. 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Please sign the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/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</a:b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Orientation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Acknowledgement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Form</a:t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</a:b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and give to your Faculty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9155" name="Picture 3" descr="C:\Documents and Settings\30005\Local Settings\Temporary Internet Files\Content.IE5\L15R8CMW\MC90025052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0" y="152400"/>
            <a:ext cx="19764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32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12031</TotalTime>
  <Words>1820</Words>
  <Application>Microsoft Office PowerPoint</Application>
  <PresentationFormat>Widescreen</PresentationFormat>
  <Paragraphs>343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ＭＳ Ｐゴシック</vt:lpstr>
      <vt:lpstr>ＭＳ Ｐゴシック</vt:lpstr>
      <vt:lpstr>Arial</vt:lpstr>
      <vt:lpstr>Arial Narrow</vt:lpstr>
      <vt:lpstr>Bookman Old Style</vt:lpstr>
      <vt:lpstr>Calibri</vt:lpstr>
      <vt:lpstr>Calibri Light</vt:lpstr>
      <vt:lpstr>Gill Sans MT</vt:lpstr>
      <vt:lpstr>Lucida Calligraphy</vt:lpstr>
      <vt:lpstr>Lucida Sans Unicode</vt:lpstr>
      <vt:lpstr>Times New Roman</vt:lpstr>
      <vt:lpstr>Office Theme</vt:lpstr>
      <vt:lpstr>PowerPoint Presentation</vt:lpstr>
      <vt:lpstr>PowerPoint Presentation</vt:lpstr>
      <vt:lpstr>PowerPoint Presentation</vt:lpstr>
      <vt:lpstr>Patient Care Partnership</vt:lpstr>
      <vt:lpstr>The Patient Care Partnership</vt:lpstr>
      <vt:lpstr>Important Initiatives</vt:lpstr>
      <vt:lpstr>PowerPoint Presentation</vt:lpstr>
      <vt:lpstr>PowerPoint Presentation</vt:lpstr>
      <vt:lpstr>PowerPoint Presentation</vt:lpstr>
      <vt:lpstr>SAFETY ZONE PORTAL </vt:lpstr>
      <vt:lpstr>PowerPoint Presentation</vt:lpstr>
      <vt:lpstr>PowerPoint Presentation</vt:lpstr>
      <vt:lpstr>PowerPoint Presentation</vt:lpstr>
      <vt:lpstr>Safe Patient Handling</vt:lpstr>
      <vt:lpstr>Safe Patient Handling</vt:lpstr>
      <vt:lpstr>Team Communication Method</vt:lpstr>
      <vt:lpstr>Communication Tools</vt:lpstr>
      <vt:lpstr>   Cone Health is a Certified     Chest Pain &amp; Stroke Center</vt:lpstr>
      <vt:lpstr>Heart Attack Symptoms</vt:lpstr>
      <vt:lpstr>Stroke (Brain Attack) Symptoms –  Remember BE FAST</vt:lpstr>
      <vt:lpstr>PowerPoint Presentation</vt:lpstr>
      <vt:lpstr>PowerPoint Presentation</vt:lpstr>
      <vt:lpstr> THANK YOU   We are confident you will have an exceptional learning experience at Cone Health.    Please sign the  Orientation Acknowledgement Form and give to your Faculty   </vt:lpstr>
    </vt:vector>
  </TitlesOfParts>
  <Company>Cone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Lewter, Connie</dc:creator>
  <cp:lastModifiedBy>Lewter, Connie</cp:lastModifiedBy>
  <cp:revision>63</cp:revision>
  <cp:lastPrinted>2015-08-18T20:42:30Z</cp:lastPrinted>
  <dcterms:created xsi:type="dcterms:W3CDTF">2014-08-20T21:38:59Z</dcterms:created>
  <dcterms:modified xsi:type="dcterms:W3CDTF">2019-01-04T17:33:35Z</dcterms:modified>
</cp:coreProperties>
</file>